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4"/>
  </p:notesMasterIdLst>
  <p:sldIdLst>
    <p:sldId id="256" r:id="rId2"/>
    <p:sldId id="676" r:id="rId3"/>
    <p:sldId id="718" r:id="rId4"/>
    <p:sldId id="720" r:id="rId5"/>
    <p:sldId id="719" r:id="rId6"/>
    <p:sldId id="721" r:id="rId7"/>
    <p:sldId id="728" r:id="rId8"/>
    <p:sldId id="714" r:id="rId9"/>
    <p:sldId id="722" r:id="rId10"/>
    <p:sldId id="723" r:id="rId11"/>
    <p:sldId id="724" r:id="rId12"/>
    <p:sldId id="725" r:id="rId13"/>
    <p:sldId id="727" r:id="rId14"/>
    <p:sldId id="726" r:id="rId15"/>
    <p:sldId id="729" r:id="rId16"/>
    <p:sldId id="730" r:id="rId17"/>
    <p:sldId id="716" r:id="rId18"/>
    <p:sldId id="731" r:id="rId19"/>
    <p:sldId id="733" r:id="rId20"/>
    <p:sldId id="732" r:id="rId21"/>
    <p:sldId id="711"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6" autoAdjust="0"/>
    <p:restoredTop sz="92107" autoAdjust="0"/>
  </p:normalViewPr>
  <p:slideViewPr>
    <p:cSldViewPr snapToGrid="0">
      <p:cViewPr varScale="1">
        <p:scale>
          <a:sx n="102" d="100"/>
          <a:sy n="102" d="100"/>
        </p:scale>
        <p:origin x="312" y="56"/>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04-07-2024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2</a:t>
            </a:fld>
            <a:endParaRPr lang="en-IN" dirty="0"/>
          </a:p>
        </p:txBody>
      </p:sp>
    </p:spTree>
    <p:extLst>
      <p:ext uri="{BB962C8B-B14F-4D97-AF65-F5344CB8AC3E}">
        <p14:creationId xmlns:p14="http://schemas.microsoft.com/office/powerpoint/2010/main" val="179788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17</a:t>
            </a:fld>
            <a:endParaRPr lang="en-IN" dirty="0"/>
          </a:p>
        </p:txBody>
      </p:sp>
    </p:spTree>
    <p:extLst>
      <p:ext uri="{BB962C8B-B14F-4D97-AF65-F5344CB8AC3E}">
        <p14:creationId xmlns:p14="http://schemas.microsoft.com/office/powerpoint/2010/main" val="373231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5400" dirty="0"/>
              <a:t>Trainer Must Explain this project to Students</a:t>
            </a:r>
          </a:p>
          <a:p>
            <a:endParaRPr lang="en-IN" sz="5400" dirty="0"/>
          </a:p>
          <a:p>
            <a:r>
              <a:rPr lang="en-IN" sz="5400" dirty="0"/>
              <a:t>Trainer Can share the link with Students</a:t>
            </a:r>
          </a:p>
        </p:txBody>
      </p:sp>
      <p:sp>
        <p:nvSpPr>
          <p:cNvPr id="4" name="Slide Number Placeholder 3"/>
          <p:cNvSpPr>
            <a:spLocks noGrp="1"/>
          </p:cNvSpPr>
          <p:nvPr>
            <p:ph type="sldNum" sz="quarter" idx="5"/>
          </p:nvPr>
        </p:nvSpPr>
        <p:spPr/>
        <p:txBody>
          <a:bodyPr/>
          <a:lstStyle/>
          <a:p>
            <a:fld id="{47FFB008-8E38-46F5-BCB9-8CFEF233CF3A}" type="slidenum">
              <a:rPr lang="en-IN" smtClean="0"/>
              <a:t>20</a:t>
            </a:fld>
            <a:endParaRPr lang="en-IN" dirty="0"/>
          </a:p>
        </p:txBody>
      </p:sp>
    </p:spTree>
    <p:extLst>
      <p:ext uri="{BB962C8B-B14F-4D97-AF65-F5344CB8AC3E}">
        <p14:creationId xmlns:p14="http://schemas.microsoft.com/office/powerpoint/2010/main" val="4158256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ostoninstituteofanalyti399-my.sharepoint.com/:f:/g/personal/projects_bostoninstituteofanalytics_org/EquAyRJc7OJFjcVkhlONE1sBUP2RiOwRunyrpmFLvUPP2w?e=eOiw7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1352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Capstone Orientation for DS &amp; AI Course</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032E-9E89-3854-A999-DFEF16B1D72D}"/>
              </a:ext>
            </a:extLst>
          </p:cNvPr>
          <p:cNvSpPr>
            <a:spLocks noGrp="1"/>
          </p:cNvSpPr>
          <p:nvPr>
            <p:ph type="title"/>
          </p:nvPr>
        </p:nvSpPr>
        <p:spPr/>
        <p:txBody>
          <a:bodyPr/>
          <a:lstStyle/>
          <a:p>
            <a:r>
              <a:rPr lang="en-US" dirty="0"/>
              <a:t>Exploratory Data Analysis (EDA) and Model Selection</a:t>
            </a:r>
            <a:endParaRPr lang="en-IN" dirty="0"/>
          </a:p>
        </p:txBody>
      </p:sp>
      <p:sp>
        <p:nvSpPr>
          <p:cNvPr id="3" name="Content Placeholder 2">
            <a:extLst>
              <a:ext uri="{FF2B5EF4-FFF2-40B4-BE49-F238E27FC236}">
                <a16:creationId xmlns:a16="http://schemas.microsoft.com/office/drawing/2014/main" id="{B6653525-EE79-B5FD-3888-EB77A14D2E49}"/>
              </a:ext>
            </a:extLst>
          </p:cNvPr>
          <p:cNvSpPr>
            <a:spLocks noGrp="1"/>
          </p:cNvSpPr>
          <p:nvPr>
            <p:ph idx="1"/>
          </p:nvPr>
        </p:nvSpPr>
        <p:spPr>
          <a:xfrm>
            <a:off x="678884" y="1675075"/>
            <a:ext cx="5734162" cy="4398066"/>
          </a:xfrm>
        </p:spPr>
        <p:txBody>
          <a:bodyPr>
            <a:normAutofit/>
          </a:bodyPr>
          <a:lstStyle/>
          <a:p>
            <a:pPr marL="342900" lvl="0" indent="-342900">
              <a:lnSpc>
                <a:spcPct val="115000"/>
              </a:lnSpc>
              <a:spcAft>
                <a:spcPts val="800"/>
              </a:spcAft>
              <a:tabLst>
                <a:tab pos="457200" algn="l"/>
              </a:tabLst>
            </a:pPr>
            <a:r>
              <a:rPr lang="en-IN" sz="2000" b="1" kern="0" dirty="0">
                <a:effectLst/>
                <a:latin typeface="+mn-lt"/>
                <a:ea typeface="Times New Roman" panose="02020603050405020304" pitchFamily="18" charset="0"/>
                <a:cs typeface="Times New Roman" panose="02020603050405020304" pitchFamily="18" charset="0"/>
              </a:rPr>
              <a:t>Perform Exploratory Data Analysis (EDA):</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Summary Statistics:</a:t>
            </a:r>
            <a:r>
              <a:rPr lang="en-IN" sz="2000" kern="0" dirty="0">
                <a:effectLst/>
                <a:latin typeface="+mn-lt"/>
                <a:ea typeface="Times New Roman" panose="02020603050405020304" pitchFamily="18" charset="0"/>
                <a:cs typeface="Times New Roman" panose="02020603050405020304" pitchFamily="18" charset="0"/>
              </a:rPr>
              <a:t> Calculate descriptive statistics (mean, median, etc.) to understand data distributions.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Data Visualization:</a:t>
            </a:r>
            <a:r>
              <a:rPr lang="en-IN" sz="2000" kern="0" dirty="0">
                <a:effectLst/>
                <a:latin typeface="+mn-lt"/>
                <a:ea typeface="Times New Roman" panose="02020603050405020304" pitchFamily="18" charset="0"/>
                <a:cs typeface="Times New Roman" panose="02020603050405020304" pitchFamily="18" charset="0"/>
              </a:rPr>
              <a:t> Plot histograms, box plots, scatter plots, etc., to visualize data patterns and relationships.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Correlation Analysis:</a:t>
            </a:r>
            <a:r>
              <a:rPr lang="en-IN" sz="2000" kern="0" dirty="0">
                <a:effectLst/>
                <a:latin typeface="+mn-lt"/>
                <a:ea typeface="Times New Roman" panose="02020603050405020304" pitchFamily="18" charset="0"/>
                <a:cs typeface="Times New Roman" panose="02020603050405020304" pitchFamily="18" charset="0"/>
              </a:rPr>
              <a:t> Explore correlations between variables to identify potential dependencies.</a:t>
            </a:r>
            <a:endParaRPr lang="en-IN" sz="2000" kern="100" dirty="0">
              <a:effectLst/>
              <a:latin typeface="+mn-lt"/>
              <a:ea typeface="Aptos" panose="020B0004020202020204" pitchFamily="34" charset="0"/>
              <a:cs typeface="Times New Roman" panose="02020603050405020304" pitchFamily="18" charset="0"/>
            </a:endParaRPr>
          </a:p>
          <a:p>
            <a:pPr marL="0" indent="0">
              <a:buNone/>
            </a:pPr>
            <a:endParaRPr lang="en-IN" sz="2000" dirty="0">
              <a:latin typeface="+mn-lt"/>
            </a:endParaRPr>
          </a:p>
        </p:txBody>
      </p:sp>
      <p:pic>
        <p:nvPicPr>
          <p:cNvPr id="5" name="Picture 4">
            <a:extLst>
              <a:ext uri="{FF2B5EF4-FFF2-40B4-BE49-F238E27FC236}">
                <a16:creationId xmlns:a16="http://schemas.microsoft.com/office/drawing/2014/main" id="{D6857118-9909-ADD1-D04D-5B54EE3D438D}"/>
              </a:ext>
            </a:extLst>
          </p:cNvPr>
          <p:cNvPicPr>
            <a:picLocks noChangeAspect="1"/>
          </p:cNvPicPr>
          <p:nvPr/>
        </p:nvPicPr>
        <p:blipFill>
          <a:blip r:embed="rId2"/>
          <a:stretch>
            <a:fillRect/>
          </a:stretch>
        </p:blipFill>
        <p:spPr>
          <a:xfrm>
            <a:off x="7172437" y="1675075"/>
            <a:ext cx="4340679" cy="4340679"/>
          </a:xfrm>
          <a:prstGeom prst="rect">
            <a:avLst/>
          </a:prstGeom>
        </p:spPr>
      </p:pic>
    </p:spTree>
    <p:extLst>
      <p:ext uri="{BB962C8B-B14F-4D97-AF65-F5344CB8AC3E}">
        <p14:creationId xmlns:p14="http://schemas.microsoft.com/office/powerpoint/2010/main" val="51254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032E-9E89-3854-A999-DFEF16B1D72D}"/>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B6653525-EE79-B5FD-3888-EB77A14D2E49}"/>
              </a:ext>
            </a:extLst>
          </p:cNvPr>
          <p:cNvSpPr>
            <a:spLocks noGrp="1"/>
          </p:cNvSpPr>
          <p:nvPr>
            <p:ph idx="1"/>
          </p:nvPr>
        </p:nvSpPr>
        <p:spPr>
          <a:xfrm>
            <a:off x="4767944" y="1675075"/>
            <a:ext cx="6745174" cy="4398066"/>
          </a:xfrm>
        </p:spPr>
        <p:txBody>
          <a:bodyPr>
            <a:normAutofit/>
          </a:bodyPr>
          <a:lstStyle/>
          <a:p>
            <a:pPr marL="342900" lvl="0" indent="-342900">
              <a:lnSpc>
                <a:spcPct val="115000"/>
              </a:lnSpc>
              <a:spcAft>
                <a:spcPts val="800"/>
              </a:spcAft>
              <a:tabLst>
                <a:tab pos="457200" algn="l"/>
              </a:tabLst>
            </a:pPr>
            <a:r>
              <a:rPr lang="en-IN" sz="2000" b="1" kern="0" dirty="0">
                <a:effectLst/>
                <a:latin typeface="+mn-lt"/>
                <a:ea typeface="Times New Roman" panose="02020603050405020304" pitchFamily="18" charset="0"/>
                <a:cs typeface="Times New Roman" panose="02020603050405020304" pitchFamily="18" charset="0"/>
              </a:rPr>
              <a:t>Visualize Data Patterns and Relationships: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Univariate Analysis:</a:t>
            </a:r>
            <a:r>
              <a:rPr lang="en-IN" sz="2000" kern="0" dirty="0">
                <a:effectLst/>
                <a:latin typeface="+mn-lt"/>
                <a:ea typeface="Times New Roman" panose="02020603050405020304" pitchFamily="18" charset="0"/>
                <a:cs typeface="Times New Roman" panose="02020603050405020304" pitchFamily="18" charset="0"/>
              </a:rPr>
              <a:t> Visualize distributions of individual variables to understand their spread and skewness.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Bivariate Analysis:</a:t>
            </a:r>
            <a:r>
              <a:rPr lang="en-IN" sz="2000" kern="0" dirty="0">
                <a:effectLst/>
                <a:latin typeface="+mn-lt"/>
                <a:ea typeface="Times New Roman" panose="02020603050405020304" pitchFamily="18" charset="0"/>
                <a:cs typeface="Times New Roman" panose="02020603050405020304" pitchFamily="18" charset="0"/>
              </a:rPr>
              <a:t> Explore relationships between pairs of variables using scatter plots or correlation matrices.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Multivariate Analysis:</a:t>
            </a:r>
            <a:r>
              <a:rPr lang="en-IN" sz="2000" kern="0" dirty="0">
                <a:effectLst/>
                <a:latin typeface="+mn-lt"/>
                <a:ea typeface="Times New Roman" panose="02020603050405020304" pitchFamily="18" charset="0"/>
                <a:cs typeface="Times New Roman" panose="02020603050405020304" pitchFamily="18" charset="0"/>
              </a:rPr>
              <a:t> Visualize interactions between multiple variables using techniques like pair plots or heatmaps.</a:t>
            </a:r>
            <a:endParaRPr lang="en-IN" sz="2000" kern="100" dirty="0">
              <a:effectLst/>
              <a:latin typeface="+mn-lt"/>
              <a:ea typeface="Aptos" panose="020B0004020202020204" pitchFamily="34" charset="0"/>
              <a:cs typeface="Times New Roman" panose="02020603050405020304" pitchFamily="18" charset="0"/>
            </a:endParaRPr>
          </a:p>
          <a:p>
            <a:pPr marL="0" indent="0">
              <a:buNone/>
            </a:pPr>
            <a:endParaRPr lang="en-IN" sz="2000" dirty="0">
              <a:latin typeface="+mn-lt"/>
            </a:endParaRPr>
          </a:p>
        </p:txBody>
      </p:sp>
      <p:pic>
        <p:nvPicPr>
          <p:cNvPr id="4" name="Picture 3">
            <a:extLst>
              <a:ext uri="{FF2B5EF4-FFF2-40B4-BE49-F238E27FC236}">
                <a16:creationId xmlns:a16="http://schemas.microsoft.com/office/drawing/2014/main" id="{03D010EE-3CFF-3CC4-6451-75B01399EF8B}"/>
              </a:ext>
            </a:extLst>
          </p:cNvPr>
          <p:cNvPicPr>
            <a:picLocks noChangeAspect="1"/>
          </p:cNvPicPr>
          <p:nvPr/>
        </p:nvPicPr>
        <p:blipFill>
          <a:blip r:embed="rId2"/>
          <a:stretch>
            <a:fillRect/>
          </a:stretch>
        </p:blipFill>
        <p:spPr>
          <a:xfrm>
            <a:off x="678883" y="1675075"/>
            <a:ext cx="4015581" cy="4015581"/>
          </a:xfrm>
          <a:prstGeom prst="rect">
            <a:avLst/>
          </a:prstGeom>
        </p:spPr>
      </p:pic>
    </p:spTree>
    <p:extLst>
      <p:ext uri="{BB962C8B-B14F-4D97-AF65-F5344CB8AC3E}">
        <p14:creationId xmlns:p14="http://schemas.microsoft.com/office/powerpoint/2010/main" val="90433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032E-9E89-3854-A999-DFEF16B1D72D}"/>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B6653525-EE79-B5FD-3888-EB77A14D2E49}"/>
              </a:ext>
            </a:extLst>
          </p:cNvPr>
          <p:cNvSpPr>
            <a:spLocks noGrp="1"/>
          </p:cNvSpPr>
          <p:nvPr>
            <p:ph idx="1"/>
          </p:nvPr>
        </p:nvSpPr>
        <p:spPr>
          <a:xfrm>
            <a:off x="678884" y="1675075"/>
            <a:ext cx="6481195" cy="4398066"/>
          </a:xfrm>
        </p:spPr>
        <p:txBody>
          <a:bodyPr>
            <a:normAutofit lnSpcReduction="10000"/>
          </a:bodyPr>
          <a:lstStyle/>
          <a:p>
            <a:pPr marL="342900" lvl="0" indent="-342900">
              <a:lnSpc>
                <a:spcPct val="115000"/>
              </a:lnSpc>
              <a:spcAft>
                <a:spcPts val="800"/>
              </a:spcAft>
              <a:tabLst>
                <a:tab pos="457200" algn="l"/>
              </a:tabLst>
            </a:pPr>
            <a:r>
              <a:rPr lang="en-IN" sz="2000" b="1" kern="0" dirty="0">
                <a:effectLst/>
                <a:latin typeface="+mn-lt"/>
                <a:ea typeface="Times New Roman" panose="02020603050405020304" pitchFamily="18" charset="0"/>
                <a:cs typeface="Times New Roman" panose="02020603050405020304" pitchFamily="18" charset="0"/>
              </a:rPr>
              <a:t>Select Appropriate Models:</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Problem Understanding:</a:t>
            </a:r>
            <a:r>
              <a:rPr lang="en-IN" sz="2000" kern="0" dirty="0">
                <a:effectLst/>
                <a:latin typeface="+mn-lt"/>
                <a:ea typeface="Times New Roman" panose="02020603050405020304" pitchFamily="18" charset="0"/>
                <a:cs typeface="Times New Roman" panose="02020603050405020304" pitchFamily="18" charset="0"/>
              </a:rPr>
              <a:t> Based on EDA insights, clarify the problem type (e.g., regression, classification, clustering).</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Data Characteristics:</a:t>
            </a:r>
            <a:r>
              <a:rPr lang="en-IN" sz="2000" kern="0" dirty="0">
                <a:effectLst/>
                <a:latin typeface="+mn-lt"/>
                <a:ea typeface="Times New Roman" panose="02020603050405020304" pitchFamily="18" charset="0"/>
                <a:cs typeface="Times New Roman" panose="02020603050405020304" pitchFamily="18" charset="0"/>
              </a:rPr>
              <a:t> Consider the data's volume, dimensionality, and nature (e.g., structured, unstructured).</a:t>
            </a:r>
            <a:endParaRPr lang="en-IN" sz="2000" kern="100" dirty="0">
              <a:effectLst/>
              <a:latin typeface="+mn-lt"/>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2000" b="1" kern="0" dirty="0">
                <a:effectLst/>
                <a:latin typeface="+mn-lt"/>
                <a:ea typeface="Times New Roman" panose="02020603050405020304" pitchFamily="18" charset="0"/>
                <a:cs typeface="Times New Roman" panose="02020603050405020304" pitchFamily="18" charset="0"/>
              </a:rPr>
              <a:t>Model Suitability:</a:t>
            </a:r>
            <a:r>
              <a:rPr lang="en-IN" sz="2000" kern="0" dirty="0">
                <a:effectLst/>
                <a:latin typeface="+mn-lt"/>
                <a:ea typeface="Times New Roman" panose="02020603050405020304" pitchFamily="18" charset="0"/>
                <a:cs typeface="Times New Roman" panose="02020603050405020304" pitchFamily="18" charset="0"/>
              </a:rPr>
              <a:t> Choose models that are appropriate for the problem type and data characteristics (e.g., linear regression, decision trees, neural networks).</a:t>
            </a:r>
            <a:endParaRPr lang="en-IN" sz="2000" kern="100" dirty="0">
              <a:effectLst/>
              <a:latin typeface="+mn-lt"/>
              <a:ea typeface="Aptos" panose="020B0004020202020204" pitchFamily="34" charset="0"/>
              <a:cs typeface="Times New Roman" panose="02020603050405020304" pitchFamily="18" charset="0"/>
            </a:endParaRPr>
          </a:p>
        </p:txBody>
      </p:sp>
      <p:pic>
        <p:nvPicPr>
          <p:cNvPr id="2050" name="Picture 2" descr="Machine Learning Model Types">
            <a:extLst>
              <a:ext uri="{FF2B5EF4-FFF2-40B4-BE49-F238E27FC236}">
                <a16:creationId xmlns:a16="http://schemas.microsoft.com/office/drawing/2014/main" id="{4D3BCF48-85E7-E4DA-9E9B-7EDA6DCB0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111" y="1979838"/>
            <a:ext cx="5156109" cy="369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2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D1E1-A535-EE40-1DA1-4811F85A8909}"/>
              </a:ext>
            </a:extLst>
          </p:cNvPr>
          <p:cNvSpPr>
            <a:spLocks noGrp="1"/>
          </p:cNvSpPr>
          <p:nvPr>
            <p:ph type="title"/>
          </p:nvPr>
        </p:nvSpPr>
        <p:spPr/>
        <p:txBody>
          <a:bodyPr/>
          <a:lstStyle/>
          <a:p>
            <a:r>
              <a:rPr lang="en-US" dirty="0"/>
              <a:t>Model Training, Validation, and Evaluation</a:t>
            </a:r>
            <a:endParaRPr lang="en-IN" dirty="0"/>
          </a:p>
        </p:txBody>
      </p:sp>
      <p:sp>
        <p:nvSpPr>
          <p:cNvPr id="3" name="Content Placeholder 2">
            <a:extLst>
              <a:ext uri="{FF2B5EF4-FFF2-40B4-BE49-F238E27FC236}">
                <a16:creationId xmlns:a16="http://schemas.microsoft.com/office/drawing/2014/main" id="{B6660A1C-9172-ED08-40E6-E4A0E07C9D17}"/>
              </a:ext>
            </a:extLst>
          </p:cNvPr>
          <p:cNvSpPr>
            <a:spLocks noGrp="1"/>
          </p:cNvSpPr>
          <p:nvPr>
            <p:ph idx="1"/>
          </p:nvPr>
        </p:nvSpPr>
        <p:spPr>
          <a:xfrm>
            <a:off x="678884" y="1675075"/>
            <a:ext cx="8293666" cy="4398066"/>
          </a:xfrm>
        </p:spPr>
        <p:txBody>
          <a:bodyPr>
            <a:noAutofit/>
          </a:bodyPr>
          <a:lstStyle/>
          <a:p>
            <a:pPr marL="0" indent="0">
              <a:lnSpc>
                <a:spcPct val="115000"/>
              </a:lnSpc>
              <a:spcAft>
                <a:spcPts val="800"/>
              </a:spcAft>
              <a:buNone/>
            </a:pPr>
            <a:r>
              <a:rPr lang="en-IN" sz="1800" b="1" kern="0" dirty="0">
                <a:effectLst/>
                <a:latin typeface="+mn-lt"/>
                <a:ea typeface="Times New Roman" panose="02020603050405020304" pitchFamily="18" charset="0"/>
                <a:cs typeface="Times New Roman" panose="02020603050405020304" pitchFamily="18" charset="0"/>
              </a:rPr>
              <a:t>Split Data into Training and Testing Sets: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Training Set:</a:t>
            </a:r>
            <a:r>
              <a:rPr lang="en-IN" sz="1800" kern="0" dirty="0">
                <a:effectLst/>
                <a:latin typeface="+mn-lt"/>
                <a:ea typeface="Times New Roman" panose="02020603050405020304" pitchFamily="18" charset="0"/>
                <a:cs typeface="Times New Roman" panose="02020603050405020304" pitchFamily="18" charset="0"/>
              </a:rPr>
              <a:t> Use a portion of the data (typically 70-80%) to train your model.</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Testing Set:</a:t>
            </a:r>
            <a:r>
              <a:rPr lang="en-IN" sz="1800" kern="0" dirty="0">
                <a:effectLst/>
                <a:latin typeface="+mn-lt"/>
                <a:ea typeface="Times New Roman" panose="02020603050405020304" pitchFamily="18" charset="0"/>
                <a:cs typeface="Times New Roman" panose="02020603050405020304" pitchFamily="18" charset="0"/>
              </a:rPr>
              <a:t> Reserve the remaining data (20-30%) for testing and evaluating model performance.</a:t>
            </a:r>
            <a:endParaRPr lang="en-IN" sz="1050" kern="100" dirty="0">
              <a:effectLst/>
              <a:latin typeface="+mn-lt"/>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kern="0" dirty="0">
                <a:effectLst/>
                <a:latin typeface="+mn-lt"/>
                <a:ea typeface="Times New Roman" panose="02020603050405020304" pitchFamily="18" charset="0"/>
                <a:cs typeface="Times New Roman" panose="02020603050405020304" pitchFamily="18" charset="0"/>
              </a:rPr>
              <a:t>Train Models and Validate Performance:</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Model Training:</a:t>
            </a:r>
            <a:r>
              <a:rPr lang="en-IN" sz="1800" kern="0" dirty="0">
                <a:effectLst/>
                <a:latin typeface="+mn-lt"/>
                <a:ea typeface="Times New Roman" panose="02020603050405020304" pitchFamily="18" charset="0"/>
                <a:cs typeface="Times New Roman" panose="02020603050405020304" pitchFamily="18" charset="0"/>
              </a:rPr>
              <a:t> Use the training set to train your selected models.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Validation Techniques:</a:t>
            </a:r>
            <a:r>
              <a:rPr lang="en-IN" sz="1800" kern="0" dirty="0">
                <a:effectLst/>
                <a:latin typeface="+mn-lt"/>
                <a:ea typeface="Times New Roman" panose="02020603050405020304" pitchFamily="18" charset="0"/>
                <a:cs typeface="Times New Roman" panose="02020603050405020304" pitchFamily="18" charset="0"/>
              </a:rPr>
              <a:t> Apply cross-validation techniques to tune model parameters and prevent overfitting.</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K-Fold Cross-Validation:</a:t>
            </a:r>
            <a:r>
              <a:rPr lang="en-IN" sz="1800" kern="0" dirty="0">
                <a:effectLst/>
                <a:latin typeface="+mn-lt"/>
                <a:ea typeface="Times New Roman" panose="02020603050405020304" pitchFamily="18" charset="0"/>
                <a:cs typeface="Times New Roman" panose="02020603050405020304" pitchFamily="18" charset="0"/>
              </a:rPr>
              <a:t> Divide data into K subsets and train the model K times, each time using a different subset as the validation set.</a:t>
            </a:r>
            <a:endParaRPr lang="en-IN" sz="1800" kern="100" dirty="0">
              <a:effectLst/>
              <a:latin typeface="+mn-lt"/>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0AFF7A4-B839-6DFA-3B06-5A3995A78F32}"/>
              </a:ext>
            </a:extLst>
          </p:cNvPr>
          <p:cNvPicPr>
            <a:picLocks noChangeAspect="1"/>
          </p:cNvPicPr>
          <p:nvPr/>
        </p:nvPicPr>
        <p:blipFill>
          <a:blip r:embed="rId2"/>
          <a:stretch>
            <a:fillRect/>
          </a:stretch>
        </p:blipFill>
        <p:spPr>
          <a:xfrm>
            <a:off x="8908598" y="2212521"/>
            <a:ext cx="2963634" cy="2963634"/>
          </a:xfrm>
          <a:prstGeom prst="rect">
            <a:avLst/>
          </a:prstGeom>
        </p:spPr>
      </p:pic>
    </p:spTree>
    <p:extLst>
      <p:ext uri="{BB962C8B-B14F-4D97-AF65-F5344CB8AC3E}">
        <p14:creationId xmlns:p14="http://schemas.microsoft.com/office/powerpoint/2010/main" val="307973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D1E1-A535-EE40-1DA1-4811F85A8909}"/>
              </a:ext>
            </a:extLst>
          </p:cNvPr>
          <p:cNvSpPr>
            <a:spLocks noGrp="1"/>
          </p:cNvSpPr>
          <p:nvPr>
            <p:ph type="title"/>
          </p:nvPr>
        </p:nvSpPr>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B6660A1C-9172-ED08-40E6-E4A0E07C9D17}"/>
              </a:ext>
            </a:extLst>
          </p:cNvPr>
          <p:cNvSpPr>
            <a:spLocks noGrp="1"/>
          </p:cNvSpPr>
          <p:nvPr>
            <p:ph idx="1"/>
          </p:nvPr>
        </p:nvSpPr>
        <p:spPr>
          <a:xfrm>
            <a:off x="678884" y="1675075"/>
            <a:ext cx="7765029" cy="4398066"/>
          </a:xfrm>
        </p:spPr>
        <p:txBody>
          <a:bodyPr>
            <a:normAutofit/>
          </a:bodyPr>
          <a:lstStyle/>
          <a:p>
            <a:pPr marL="0" indent="0">
              <a:lnSpc>
                <a:spcPct val="115000"/>
              </a:lnSpc>
              <a:spcAft>
                <a:spcPts val="800"/>
              </a:spcAft>
              <a:buNone/>
            </a:pPr>
            <a:r>
              <a:rPr lang="en-IN" sz="1800" b="1" kern="0" dirty="0">
                <a:effectLst/>
                <a:latin typeface="+mn-lt"/>
                <a:ea typeface="Times New Roman" panose="02020603050405020304" pitchFamily="18" charset="0"/>
                <a:cs typeface="Times New Roman" panose="02020603050405020304" pitchFamily="18" charset="0"/>
              </a:rPr>
              <a:t>Evaluate Models Using Appropriate Metrics: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Accuracy:</a:t>
            </a:r>
            <a:r>
              <a:rPr lang="en-IN" sz="1800" kern="0" dirty="0">
                <a:effectLst/>
                <a:latin typeface="+mn-lt"/>
                <a:ea typeface="Times New Roman" panose="02020603050405020304" pitchFamily="18" charset="0"/>
                <a:cs typeface="Times New Roman" panose="02020603050405020304" pitchFamily="18" charset="0"/>
              </a:rPr>
              <a:t> The proportion of correctly predicted instances out of the total instances.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Precision:</a:t>
            </a:r>
            <a:r>
              <a:rPr lang="en-IN" sz="1800" kern="0" dirty="0">
                <a:effectLst/>
                <a:latin typeface="+mn-lt"/>
                <a:ea typeface="Times New Roman" panose="02020603050405020304" pitchFamily="18" charset="0"/>
                <a:cs typeface="Times New Roman" panose="02020603050405020304" pitchFamily="18" charset="0"/>
              </a:rPr>
              <a:t> The ratio of correctly predicted positive observations to the total predicted positives.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Recall (Sensitivity):</a:t>
            </a:r>
            <a:r>
              <a:rPr lang="en-IN" sz="1800" kern="0" dirty="0">
                <a:effectLst/>
                <a:latin typeface="+mn-lt"/>
                <a:ea typeface="Times New Roman" panose="02020603050405020304" pitchFamily="18" charset="0"/>
                <a:cs typeface="Times New Roman" panose="02020603050405020304" pitchFamily="18" charset="0"/>
              </a:rPr>
              <a:t> The ratio of correctly predicted positive observations to all observations in the actual class.</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F1 Score:</a:t>
            </a:r>
            <a:r>
              <a:rPr lang="en-IN" sz="1800" kern="0" dirty="0">
                <a:effectLst/>
                <a:latin typeface="+mn-lt"/>
                <a:ea typeface="Times New Roman" panose="02020603050405020304" pitchFamily="18" charset="0"/>
                <a:cs typeface="Times New Roman" panose="02020603050405020304" pitchFamily="18" charset="0"/>
              </a:rPr>
              <a:t> The weighted average of Precision and Recall, useful when the class distribution is imbalanced.</a:t>
            </a:r>
            <a:endParaRPr lang="en-IN" sz="1800" kern="100" dirty="0">
              <a:effectLst/>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effectLst/>
                <a:latin typeface="+mn-lt"/>
                <a:ea typeface="Times New Roman" panose="02020603050405020304" pitchFamily="18" charset="0"/>
                <a:cs typeface="Times New Roman" panose="02020603050405020304" pitchFamily="18" charset="0"/>
              </a:rPr>
              <a:t>Other Metrics:</a:t>
            </a:r>
            <a:r>
              <a:rPr lang="en-IN" sz="1800" kern="0" dirty="0">
                <a:effectLst/>
                <a:latin typeface="+mn-lt"/>
                <a:ea typeface="Times New Roman" panose="02020603050405020304" pitchFamily="18" charset="0"/>
                <a:cs typeface="Times New Roman" panose="02020603050405020304" pitchFamily="18" charset="0"/>
              </a:rPr>
              <a:t> Depending on the problem, other metrics like AUC-ROC for classification or RMSE for regression might be used.</a:t>
            </a:r>
            <a:endParaRPr lang="en-IN" sz="1800" kern="100" dirty="0">
              <a:effectLst/>
              <a:latin typeface="+mn-lt"/>
              <a:ea typeface="Aptos" panose="020B0004020202020204" pitchFamily="34" charset="0"/>
              <a:cs typeface="Times New Roman" panose="02020603050405020304" pitchFamily="18" charset="0"/>
            </a:endParaRPr>
          </a:p>
        </p:txBody>
      </p:sp>
      <p:pic>
        <p:nvPicPr>
          <p:cNvPr id="1027" name="Picture 3" descr="Evaluating a machine learning model.">
            <a:extLst>
              <a:ext uri="{FF2B5EF4-FFF2-40B4-BE49-F238E27FC236}">
                <a16:creationId xmlns:a16="http://schemas.microsoft.com/office/drawing/2014/main" id="{4A3EAD25-D637-30DF-F6BD-5A372994ED8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19" r="24423" b="6875"/>
          <a:stretch/>
        </p:blipFill>
        <p:spPr bwMode="auto">
          <a:xfrm>
            <a:off x="8714923" y="2166937"/>
            <a:ext cx="3396113"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EDC6-9A36-7536-2555-D3145C07FF0A}"/>
              </a:ext>
            </a:extLst>
          </p:cNvPr>
          <p:cNvSpPr>
            <a:spLocks noGrp="1"/>
          </p:cNvSpPr>
          <p:nvPr>
            <p:ph type="title"/>
          </p:nvPr>
        </p:nvSpPr>
        <p:spPr/>
        <p:txBody>
          <a:bodyPr/>
          <a:lstStyle/>
          <a:p>
            <a:r>
              <a:rPr lang="en-IN" dirty="0"/>
              <a:t>Model Deployment Using </a:t>
            </a:r>
            <a:r>
              <a:rPr lang="en-IN" dirty="0" err="1"/>
              <a:t>Streamlit</a:t>
            </a:r>
            <a:endParaRPr lang="en-IN" dirty="0"/>
          </a:p>
        </p:txBody>
      </p:sp>
      <p:sp>
        <p:nvSpPr>
          <p:cNvPr id="3" name="Content Placeholder 2">
            <a:extLst>
              <a:ext uri="{FF2B5EF4-FFF2-40B4-BE49-F238E27FC236}">
                <a16:creationId xmlns:a16="http://schemas.microsoft.com/office/drawing/2014/main" id="{9657BCAA-84EC-9EFF-FC57-6C5D9638C6F5}"/>
              </a:ext>
            </a:extLst>
          </p:cNvPr>
          <p:cNvSpPr>
            <a:spLocks noGrp="1"/>
          </p:cNvSpPr>
          <p:nvPr>
            <p:ph idx="1"/>
          </p:nvPr>
        </p:nvSpPr>
        <p:spPr>
          <a:xfrm>
            <a:off x="678884" y="1675075"/>
            <a:ext cx="6044405" cy="4398066"/>
          </a:xfrm>
        </p:spPr>
        <p:txBody>
          <a:bodyPr>
            <a:noAutofit/>
          </a:bodyPr>
          <a:lstStyle/>
          <a:p>
            <a:pPr marL="0" indent="0">
              <a:lnSpc>
                <a:spcPct val="100000"/>
              </a:lnSpc>
              <a:spcAft>
                <a:spcPts val="800"/>
              </a:spcAft>
              <a:buNone/>
            </a:pP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What is </a:t>
            </a:r>
            <a:r>
              <a:rPr lang="en-IN" sz="1600" b="1" kern="0" dirty="0" err="1">
                <a:effectLst/>
                <a:latin typeface="Aptos" panose="020B0004020202020204" pitchFamily="34" charset="0"/>
                <a:ea typeface="Times New Roman" panose="02020603050405020304" pitchFamily="18" charset="0"/>
                <a:cs typeface="Times New Roman" panose="02020603050405020304" pitchFamily="18" charset="0"/>
              </a:rPr>
              <a:t>Streamlit</a:t>
            </a: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0000"/>
              </a:lnSpc>
              <a:spcAft>
                <a:spcPts val="800"/>
              </a:spcAft>
            </a:pP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An open-source Python library for creating and sharing data applications.</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0000"/>
              </a:lnSpc>
              <a:spcAft>
                <a:spcPts val="800"/>
              </a:spcAft>
            </a:pP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Simplifies turning data scripts into interactive web apps.</a:t>
            </a:r>
            <a:endParaRPr lang="en-IN" sz="1600" b="1" kern="0" dirty="0">
              <a:effectLst/>
              <a:latin typeface="Aptos" panose="020B0004020202020204" pitchFamily="34" charset="0"/>
              <a:ea typeface="Times New Roman" panose="02020603050405020304" pitchFamily="18" charset="0"/>
              <a:cs typeface="Times New Roman" panose="02020603050405020304" pitchFamily="18" charset="0"/>
            </a:endParaRPr>
          </a:p>
          <a:p>
            <a:pPr marL="0" indent="0">
              <a:lnSpc>
                <a:spcPct val="100000"/>
              </a:lnSpc>
              <a:spcAft>
                <a:spcPts val="800"/>
              </a:spcAft>
              <a:buNone/>
            </a:pP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Optional Step for Capstone Projects:</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0000"/>
              </a:lnSpc>
              <a:spcAft>
                <a:spcPts val="800"/>
              </a:spcAft>
            </a:pP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Deploy Your Project:</a:t>
            </a: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 You can deploy your capstone project using </a:t>
            </a:r>
            <a:r>
              <a:rPr lang="en-IN" sz="1600" kern="0" dirty="0" err="1">
                <a:effectLst/>
                <a:latin typeface="Aptos" panose="020B0004020202020204" pitchFamily="34" charset="0"/>
                <a:ea typeface="Times New Roman" panose="02020603050405020304" pitchFamily="18" charset="0"/>
                <a:cs typeface="Times New Roman" panose="02020603050405020304" pitchFamily="18" charset="0"/>
              </a:rPr>
              <a:t>Streamlit</a:t>
            </a: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0000"/>
              </a:lnSpc>
              <a:spcAft>
                <a:spcPts val="800"/>
              </a:spcAft>
            </a:pP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Optional Step:</a:t>
            </a: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 This is an optional step, but it is encouraged.</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00000"/>
              </a:lnSpc>
              <a:spcAft>
                <a:spcPts val="800"/>
              </a:spcAft>
            </a:pPr>
            <a:r>
              <a:rPr lang="en-IN" sz="1600" b="1" kern="0" dirty="0">
                <a:effectLst/>
                <a:latin typeface="Aptos" panose="020B0004020202020204" pitchFamily="34" charset="0"/>
                <a:ea typeface="Times New Roman" panose="02020603050405020304" pitchFamily="18" charset="0"/>
                <a:cs typeface="Times New Roman" panose="02020603050405020304" pitchFamily="18" charset="0"/>
              </a:rPr>
              <a:t>Benefits:</a:t>
            </a:r>
            <a:r>
              <a:rPr lang="en-IN" sz="1600" kern="0" dirty="0">
                <a:effectLst/>
                <a:latin typeface="Aptos" panose="020B0004020202020204" pitchFamily="34" charset="0"/>
                <a:ea typeface="Times New Roman" panose="02020603050405020304" pitchFamily="18" charset="0"/>
                <a:cs typeface="Times New Roman" panose="02020603050405020304" pitchFamily="18" charset="0"/>
              </a:rPr>
              <a:t> Enhances the presentation and accessibility of your project, providing a professional and interactive showcase.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0000"/>
              </a:lnSpc>
              <a:buNone/>
            </a:pPr>
            <a:endParaRPr lang="en-IN" sz="1600" dirty="0"/>
          </a:p>
        </p:txBody>
      </p:sp>
      <p:pic>
        <p:nvPicPr>
          <p:cNvPr id="5" name="Picture 4" descr="A screenshot of a computer&#10;&#10;Description automatically generated">
            <a:extLst>
              <a:ext uri="{FF2B5EF4-FFF2-40B4-BE49-F238E27FC236}">
                <a16:creationId xmlns:a16="http://schemas.microsoft.com/office/drawing/2014/main" id="{413FFE1B-7E57-22CA-484A-1CDED223C8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7468" y="1675075"/>
            <a:ext cx="4875648" cy="4053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338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C92AC0-4E49-C560-45E3-83629A899021}"/>
              </a:ext>
            </a:extLst>
          </p:cNvPr>
          <p:cNvSpPr>
            <a:spLocks noGrp="1"/>
          </p:cNvSpPr>
          <p:nvPr>
            <p:ph type="title" orient="vert"/>
          </p:nvPr>
        </p:nvSpPr>
        <p:spPr/>
        <p:txBody>
          <a:bodyPr>
            <a:normAutofit/>
          </a:bodyPr>
          <a:lstStyle/>
          <a:p>
            <a:r>
              <a:rPr lang="en-IN" sz="5400" dirty="0"/>
              <a:t>Project Submission</a:t>
            </a:r>
          </a:p>
        </p:txBody>
      </p:sp>
    </p:spTree>
    <p:extLst>
      <p:ext uri="{BB962C8B-B14F-4D97-AF65-F5344CB8AC3E}">
        <p14:creationId xmlns:p14="http://schemas.microsoft.com/office/powerpoint/2010/main" val="244788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IN" dirty="0"/>
              <a:t>Project Deliverables</a:t>
            </a:r>
            <a:endParaRPr lang="en-US" dirty="0"/>
          </a:p>
        </p:txBody>
      </p:sp>
      <p:sp>
        <p:nvSpPr>
          <p:cNvPr id="2" name="Content Placeholder 1">
            <a:extLst>
              <a:ext uri="{FF2B5EF4-FFF2-40B4-BE49-F238E27FC236}">
                <a16:creationId xmlns:a16="http://schemas.microsoft.com/office/drawing/2014/main" id="{C9565BAE-48A9-8300-4E79-87D77968413B}"/>
              </a:ext>
            </a:extLst>
          </p:cNvPr>
          <p:cNvSpPr>
            <a:spLocks noGrp="1"/>
          </p:cNvSpPr>
          <p:nvPr>
            <p:ph idx="1"/>
          </p:nvPr>
        </p:nvSpPr>
        <p:spPr/>
        <p:txBody>
          <a:bodyPr lIns="0" tIns="0" rIns="0" bIns="0" numCol="2">
            <a:noAutofit/>
          </a:bodyPr>
          <a:lstStyle/>
          <a:p>
            <a:pPr marL="0" indent="0">
              <a:lnSpc>
                <a:spcPct val="115000"/>
              </a:lnSpc>
              <a:spcAft>
                <a:spcPts val="800"/>
              </a:spcAft>
              <a:buNone/>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Python Code (</a:t>
            </a:r>
            <a:r>
              <a:rPr lang="en-IN" sz="2000" b="1" kern="0" dirty="0" err="1">
                <a:effectLst/>
                <a:latin typeface="Calibri" panose="020F0502020204030204" pitchFamily="34" charset="0"/>
                <a:ea typeface="Times New Roman" panose="02020603050405020304" pitchFamily="18" charset="0"/>
                <a:cs typeface="Times New Roman" panose="02020603050405020304" pitchFamily="18" charset="0"/>
              </a:rPr>
              <a:t>Jupyter</a:t>
            </a: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 Notebook):</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Include code for data preprocessing, EDA, modelling, and evaluation.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Ensure the code is well-documented and reproducible.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Project Report (PPT):</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Introduction:</a:t>
            </a: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 Problem statement, objectives, and data description.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Methodology:</a:t>
            </a: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 Steps for data preprocessing, EDA, </a:t>
            </a:r>
            <a:r>
              <a:rPr lang="en-IN" sz="2000" kern="0" dirty="0" err="1">
                <a:effectLst/>
                <a:latin typeface="Calibri" panose="020F0502020204030204" pitchFamily="34" charset="0"/>
                <a:ea typeface="Times New Roman" panose="02020603050405020304" pitchFamily="18" charset="0"/>
                <a:cs typeface="Times New Roman" panose="02020603050405020304" pitchFamily="18" charset="0"/>
              </a:rPr>
              <a:t>modeling</a:t>
            </a: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 and evaluation.</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Results:</a:t>
            </a: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 Key findings and model performance.</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Conclusion:</a:t>
            </a: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 Summary, implications, and future work.</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r>
              <a:rPr lang="en-IN" sz="2000" b="1" kern="0" dirty="0" err="1">
                <a:effectLst/>
                <a:latin typeface="Calibri" panose="020F0502020204030204" pitchFamily="34" charset="0"/>
                <a:ea typeface="Times New Roman" panose="02020603050405020304" pitchFamily="18" charset="0"/>
                <a:cs typeface="Times New Roman" panose="02020603050405020304" pitchFamily="18" charset="0"/>
              </a:rPr>
              <a:t>PowerBI</a:t>
            </a:r>
            <a:r>
              <a:rPr lang="en-IN" sz="2000" b="1" kern="0" dirty="0">
                <a:effectLst/>
                <a:latin typeface="Calibri" panose="020F0502020204030204" pitchFamily="34" charset="0"/>
                <a:ea typeface="Times New Roman" panose="02020603050405020304" pitchFamily="18" charset="0"/>
                <a:cs typeface="Times New Roman" panose="02020603050405020304" pitchFamily="18" charset="0"/>
              </a:rPr>
              <a:t>/Tableau Dashboard (Optional):</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Create an interactive dashboard to visualize key insights and results.</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lvl="1">
              <a:lnSpc>
                <a:spcPct val="115000"/>
              </a:lnSpc>
              <a:spcAft>
                <a:spcPts val="800"/>
              </a:spcAft>
            </a:pPr>
            <a:r>
              <a:rPr lang="en-IN" sz="2000" kern="0" dirty="0">
                <a:effectLst/>
                <a:latin typeface="Calibri" panose="020F0502020204030204" pitchFamily="34" charset="0"/>
                <a:ea typeface="Times New Roman" panose="02020603050405020304" pitchFamily="18" charset="0"/>
                <a:cs typeface="Times New Roman" panose="02020603050405020304" pitchFamily="18" charset="0"/>
              </a:rPr>
              <a:t>Include charts, graphs, and tables highlighting important findings.</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sz="2000" dirty="0"/>
          </a:p>
        </p:txBody>
      </p:sp>
    </p:spTree>
    <p:extLst>
      <p:ext uri="{BB962C8B-B14F-4D97-AF65-F5344CB8AC3E}">
        <p14:creationId xmlns:p14="http://schemas.microsoft.com/office/powerpoint/2010/main" val="376551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CADF-731D-28E6-0088-010BBC8EB006}"/>
              </a:ext>
            </a:extLst>
          </p:cNvPr>
          <p:cNvSpPr>
            <a:spLocks noGrp="1"/>
          </p:cNvSpPr>
          <p:nvPr>
            <p:ph type="title"/>
          </p:nvPr>
        </p:nvSpPr>
        <p:spPr/>
        <p:txBody>
          <a:bodyPr/>
          <a:lstStyle/>
          <a:p>
            <a:r>
              <a:rPr lang="en-IN" dirty="0"/>
              <a:t>Project Submission</a:t>
            </a:r>
          </a:p>
        </p:txBody>
      </p:sp>
      <p:sp>
        <p:nvSpPr>
          <p:cNvPr id="3" name="Content Placeholder 2">
            <a:extLst>
              <a:ext uri="{FF2B5EF4-FFF2-40B4-BE49-F238E27FC236}">
                <a16:creationId xmlns:a16="http://schemas.microsoft.com/office/drawing/2014/main" id="{CA8141D1-CBD9-6AA3-8A04-3C55B46A0131}"/>
              </a:ext>
            </a:extLst>
          </p:cNvPr>
          <p:cNvSpPr>
            <a:spLocks noGrp="1"/>
          </p:cNvSpPr>
          <p:nvPr>
            <p:ph idx="1"/>
          </p:nvPr>
        </p:nvSpPr>
        <p:spPr>
          <a:xfrm>
            <a:off x="678884" y="1675075"/>
            <a:ext cx="5143984" cy="4398066"/>
          </a:xfrm>
        </p:spPr>
        <p:txBody>
          <a:bodyPr>
            <a:normAutofit/>
          </a:bodyPr>
          <a:lstStyle/>
          <a:p>
            <a:pPr marL="457200" indent="-457200">
              <a:buFont typeface="+mj-lt"/>
              <a:buAutoNum type="arabicPeriod"/>
            </a:pPr>
            <a:r>
              <a:rPr lang="en-US" sz="2000" dirty="0"/>
              <a:t>Login to the LMS</a:t>
            </a:r>
          </a:p>
          <a:p>
            <a:pPr marL="457200" indent="-457200">
              <a:buFont typeface="+mj-lt"/>
              <a:buAutoNum type="arabicPeriod"/>
            </a:pPr>
            <a:endParaRPr lang="en-US" sz="2000" dirty="0"/>
          </a:p>
          <a:p>
            <a:pPr marL="457200" indent="-457200">
              <a:buFont typeface="+mj-lt"/>
              <a:buAutoNum type="arabicPeriod"/>
            </a:pPr>
            <a:r>
              <a:rPr lang="en-US" sz="2000" dirty="0"/>
              <a:t>Navigate to "</a:t>
            </a:r>
            <a:r>
              <a:rPr lang="en-US" sz="2000" b="1" i="1" dirty="0">
                <a:solidFill>
                  <a:srgbClr val="FF0000"/>
                </a:solidFill>
              </a:rPr>
              <a:t>My Account</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Click on "</a:t>
            </a:r>
            <a:r>
              <a:rPr lang="en-US" sz="2000" b="1" i="1" dirty="0">
                <a:solidFill>
                  <a:srgbClr val="FF0000"/>
                </a:solidFill>
              </a:rPr>
              <a:t>Go to Project</a:t>
            </a:r>
            <a:r>
              <a:rPr lang="en-US" sz="2000" dirty="0"/>
              <a:t>" option</a:t>
            </a:r>
          </a:p>
          <a:p>
            <a:pPr marL="457200" indent="-457200">
              <a:buFont typeface="+mj-lt"/>
              <a:buAutoNum type="arabicPeriod"/>
            </a:pPr>
            <a:endParaRPr lang="en-US" sz="2000" dirty="0"/>
          </a:p>
          <a:p>
            <a:pPr marL="457200" indent="-457200">
              <a:buFont typeface="+mj-lt"/>
              <a:buAutoNum type="arabicPeriod"/>
            </a:pPr>
            <a:r>
              <a:rPr lang="en-US" sz="2000" dirty="0"/>
              <a:t>Click on “</a:t>
            </a:r>
            <a:r>
              <a:rPr lang="en-US" sz="2000" b="1" i="1" dirty="0">
                <a:solidFill>
                  <a:srgbClr val="FF0000"/>
                </a:solidFill>
              </a:rPr>
              <a:t>Submit Now</a:t>
            </a:r>
            <a:r>
              <a:rPr lang="en-US" sz="2000" dirty="0"/>
              <a:t>”</a:t>
            </a:r>
          </a:p>
          <a:p>
            <a:pPr marL="457200" indent="-457200">
              <a:buFont typeface="+mj-lt"/>
              <a:buAutoNum type="arabicPeriod"/>
            </a:pPr>
            <a:endParaRPr lang="en-US" sz="2000" dirty="0"/>
          </a:p>
          <a:p>
            <a:pPr marL="457200" indent="-457200">
              <a:buFont typeface="+mj-lt"/>
              <a:buAutoNum type="arabicPeriod"/>
            </a:pPr>
            <a:r>
              <a:rPr lang="en-US" sz="2000" dirty="0"/>
              <a:t>For final submission, upload the “</a:t>
            </a:r>
            <a:r>
              <a:rPr lang="en-US" sz="2000" b="1" i="1" dirty="0">
                <a:solidFill>
                  <a:srgbClr val="FF0000"/>
                </a:solidFill>
              </a:rPr>
              <a:t>ZIP file</a:t>
            </a:r>
            <a:r>
              <a:rPr lang="en-US" sz="2000" b="1" i="1" dirty="0">
                <a:solidFill>
                  <a:schemeClr val="tx1"/>
                </a:solidFill>
              </a:rPr>
              <a:t>”</a:t>
            </a:r>
            <a:r>
              <a:rPr lang="en-US" sz="2000" b="1" i="1" dirty="0">
                <a:solidFill>
                  <a:srgbClr val="FF0000"/>
                </a:solidFill>
              </a:rPr>
              <a:t> </a:t>
            </a:r>
            <a:r>
              <a:rPr lang="en-US" sz="2000" dirty="0"/>
              <a:t>containing all project files (Python Code, PPT, Dashboard (if any))</a:t>
            </a:r>
          </a:p>
        </p:txBody>
      </p:sp>
      <p:pic>
        <p:nvPicPr>
          <p:cNvPr id="5" name="Picture 4">
            <a:extLst>
              <a:ext uri="{FF2B5EF4-FFF2-40B4-BE49-F238E27FC236}">
                <a16:creationId xmlns:a16="http://schemas.microsoft.com/office/drawing/2014/main" id="{6D956CF0-C94E-59E4-03C5-46B21CD3049B}"/>
              </a:ext>
            </a:extLst>
          </p:cNvPr>
          <p:cNvPicPr>
            <a:picLocks noChangeAspect="1"/>
          </p:cNvPicPr>
          <p:nvPr/>
        </p:nvPicPr>
        <p:blipFill>
          <a:blip r:embed="rId2"/>
          <a:stretch>
            <a:fillRect/>
          </a:stretch>
        </p:blipFill>
        <p:spPr>
          <a:xfrm>
            <a:off x="5901403" y="1183185"/>
            <a:ext cx="5726508" cy="494037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7CE8CE0-B421-32A8-8B9B-E5B95A0DABFF}"/>
              </a:ext>
            </a:extLst>
          </p:cNvPr>
          <p:cNvSpPr/>
          <p:nvPr/>
        </p:nvSpPr>
        <p:spPr>
          <a:xfrm>
            <a:off x="10470078" y="5636821"/>
            <a:ext cx="813830" cy="3368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FF0000"/>
                </a:solidFill>
              </a:ln>
              <a:noFill/>
            </a:endParaRPr>
          </a:p>
        </p:txBody>
      </p:sp>
    </p:spTree>
    <p:extLst>
      <p:ext uri="{BB962C8B-B14F-4D97-AF65-F5344CB8AC3E}">
        <p14:creationId xmlns:p14="http://schemas.microsoft.com/office/powerpoint/2010/main" val="76378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C35EC-514A-C2FC-EB39-33D361322ABD}"/>
              </a:ext>
            </a:extLst>
          </p:cNvPr>
          <p:cNvSpPr>
            <a:spLocks noGrp="1"/>
          </p:cNvSpPr>
          <p:nvPr>
            <p:ph type="title" orient="vert"/>
          </p:nvPr>
        </p:nvSpPr>
        <p:spPr/>
        <p:txBody>
          <a:bodyPr>
            <a:normAutofit/>
          </a:bodyPr>
          <a:lstStyle/>
          <a:p>
            <a:r>
              <a:rPr lang="en-IN" sz="5400" dirty="0"/>
              <a:t>Project Example – Case Study</a:t>
            </a:r>
            <a:endParaRPr lang="en-IN" sz="5400" dirty="0">
              <a:solidFill>
                <a:srgbClr val="FF0000"/>
              </a:solidFill>
            </a:endParaRPr>
          </a:p>
        </p:txBody>
      </p:sp>
    </p:spTree>
    <p:extLst>
      <p:ext uri="{BB962C8B-B14F-4D97-AF65-F5344CB8AC3E}">
        <p14:creationId xmlns:p14="http://schemas.microsoft.com/office/powerpoint/2010/main" val="39239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US" dirty="0"/>
              <a:t>Agenda</a:t>
            </a:r>
          </a:p>
        </p:txBody>
      </p:sp>
      <p:sp>
        <p:nvSpPr>
          <p:cNvPr id="2" name="Content Placeholder 1">
            <a:extLst>
              <a:ext uri="{FF2B5EF4-FFF2-40B4-BE49-F238E27FC236}">
                <a16:creationId xmlns:a16="http://schemas.microsoft.com/office/drawing/2014/main" id="{C9565BAE-48A9-8300-4E79-87D77968413B}"/>
              </a:ext>
            </a:extLst>
          </p:cNvPr>
          <p:cNvSpPr>
            <a:spLocks noGrp="1"/>
          </p:cNvSpPr>
          <p:nvPr>
            <p:ph idx="1"/>
          </p:nvPr>
        </p:nvSpPr>
        <p:spPr/>
        <p:txBody>
          <a:bodyPr lIns="0" tIns="0" rIns="0" bIns="0" numCol="2">
            <a:normAutofit/>
          </a:bodyPr>
          <a:lstStyle/>
          <a:p>
            <a:r>
              <a:rPr lang="en-IN" sz="2200" dirty="0">
                <a:solidFill>
                  <a:schemeClr val="tx1"/>
                </a:solidFill>
                <a:latin typeface="+mn-lt"/>
              </a:rPr>
              <a:t>How to Select Capstone Project</a:t>
            </a:r>
          </a:p>
          <a:p>
            <a:r>
              <a:rPr lang="en-IN" sz="2200" dirty="0">
                <a:solidFill>
                  <a:schemeClr val="tx1"/>
                </a:solidFill>
                <a:latin typeface="+mn-lt"/>
              </a:rPr>
              <a:t>How to Execute Project</a:t>
            </a:r>
          </a:p>
          <a:p>
            <a:r>
              <a:rPr lang="en-IN" sz="2200" dirty="0">
                <a:latin typeface="+mn-lt"/>
              </a:rPr>
              <a:t>Modelling and Evaluation</a:t>
            </a:r>
          </a:p>
          <a:p>
            <a:r>
              <a:rPr lang="en-IN" sz="2200" dirty="0">
                <a:latin typeface="+mn-lt"/>
              </a:rPr>
              <a:t>Project Submission Requirements</a:t>
            </a:r>
            <a:endParaRPr lang="en-IN" sz="2200" dirty="0">
              <a:solidFill>
                <a:schemeClr val="tx1"/>
              </a:solidFill>
              <a:latin typeface="+mn-lt"/>
            </a:endParaRPr>
          </a:p>
          <a:p>
            <a:r>
              <a:rPr lang="en-IN" sz="2200" dirty="0">
                <a:solidFill>
                  <a:schemeClr val="tx1"/>
                </a:solidFill>
                <a:latin typeface="+mn-lt"/>
              </a:rPr>
              <a:t>Capstone Example</a:t>
            </a:r>
          </a:p>
        </p:txBody>
      </p:sp>
    </p:spTree>
    <p:extLst>
      <p:ext uri="{BB962C8B-B14F-4D97-AF65-F5344CB8AC3E}">
        <p14:creationId xmlns:p14="http://schemas.microsoft.com/office/powerpoint/2010/main" val="2845992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A6FA-6EBF-4BB1-3F0F-BBA647F30E8E}"/>
              </a:ext>
            </a:extLst>
          </p:cNvPr>
          <p:cNvSpPr>
            <a:spLocks noGrp="1"/>
          </p:cNvSpPr>
          <p:nvPr>
            <p:ph type="title"/>
          </p:nvPr>
        </p:nvSpPr>
        <p:spPr/>
        <p:txBody>
          <a:bodyPr/>
          <a:lstStyle/>
          <a:p>
            <a:r>
              <a:rPr lang="en-IN" dirty="0"/>
              <a:t>Project Example</a:t>
            </a:r>
          </a:p>
        </p:txBody>
      </p:sp>
      <p:sp>
        <p:nvSpPr>
          <p:cNvPr id="3" name="Content Placeholder 2">
            <a:extLst>
              <a:ext uri="{FF2B5EF4-FFF2-40B4-BE49-F238E27FC236}">
                <a16:creationId xmlns:a16="http://schemas.microsoft.com/office/drawing/2014/main" id="{E08F71D2-E742-247A-8348-1A3E82A711D6}"/>
              </a:ext>
            </a:extLst>
          </p:cNvPr>
          <p:cNvSpPr>
            <a:spLocks noGrp="1"/>
          </p:cNvSpPr>
          <p:nvPr>
            <p:ph idx="1"/>
          </p:nvPr>
        </p:nvSpPr>
        <p:spPr/>
        <p:txBody>
          <a:bodyPr/>
          <a:lstStyle/>
          <a:p>
            <a:pPr marL="0" indent="0">
              <a:buNone/>
            </a:pPr>
            <a:r>
              <a:rPr lang="en-IN" b="1" dirty="0"/>
              <a:t>Project Name: </a:t>
            </a:r>
            <a:r>
              <a:rPr lang="en-IN" dirty="0"/>
              <a:t>Heart Disease Prediction</a:t>
            </a:r>
          </a:p>
          <a:p>
            <a:pPr marL="0" indent="0">
              <a:buNone/>
            </a:pPr>
            <a:endParaRPr lang="en-IN"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hlinkClick r:id="rId3"/>
              </a:rPr>
              <a:t>Click Here for Link</a:t>
            </a:r>
            <a:endParaRPr lang="en-IN" b="1" dirty="0"/>
          </a:p>
        </p:txBody>
      </p:sp>
    </p:spTree>
    <p:extLst>
      <p:ext uri="{BB962C8B-B14F-4D97-AF65-F5344CB8AC3E}">
        <p14:creationId xmlns:p14="http://schemas.microsoft.com/office/powerpoint/2010/main" val="364525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38E7B-9637-4FA1-5F2B-CB0FFFD732F5}"/>
              </a:ext>
            </a:extLst>
          </p:cNvPr>
          <p:cNvSpPr>
            <a:spLocks noGrp="1"/>
          </p:cNvSpPr>
          <p:nvPr>
            <p:ph type="title" orient="vert"/>
          </p:nvPr>
        </p:nvSpPr>
        <p:spPr/>
        <p:txBody>
          <a:bodyPr>
            <a:normAutofit/>
          </a:bodyPr>
          <a:lstStyle/>
          <a:p>
            <a:r>
              <a:rPr lang="en-IN" sz="5400" dirty="0"/>
              <a:t>Introduction</a:t>
            </a:r>
          </a:p>
        </p:txBody>
      </p:sp>
    </p:spTree>
    <p:extLst>
      <p:ext uri="{BB962C8B-B14F-4D97-AF65-F5344CB8AC3E}">
        <p14:creationId xmlns:p14="http://schemas.microsoft.com/office/powerpoint/2010/main" val="156420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8D0E-2222-DEDE-628A-01E200A61F0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9503A02-4647-37B5-A817-AB7F3C166721}"/>
              </a:ext>
            </a:extLst>
          </p:cNvPr>
          <p:cNvSpPr>
            <a:spLocks noGrp="1"/>
          </p:cNvSpPr>
          <p:nvPr>
            <p:ph idx="1"/>
          </p:nvPr>
        </p:nvSpPr>
        <p:spPr/>
        <p:txBody>
          <a:bodyPr/>
          <a:lstStyle/>
          <a:p>
            <a:pPr marL="0" indent="0">
              <a:lnSpc>
                <a:spcPct val="115000"/>
              </a:lnSpc>
              <a:spcAft>
                <a:spcPts val="800"/>
              </a:spcAft>
              <a:buNone/>
            </a:pPr>
            <a:r>
              <a:rPr lang="en-IN" sz="1800" b="1" kern="0" dirty="0">
                <a:effectLst/>
                <a:latin typeface="+mn-lt"/>
                <a:ea typeface="Times New Roman" panose="02020603050405020304" pitchFamily="18" charset="0"/>
                <a:cs typeface="Times New Roman" panose="02020603050405020304" pitchFamily="18" charset="0"/>
              </a:rPr>
              <a:t>Importance of Project Selection:</a:t>
            </a:r>
            <a:endParaRPr lang="en-IN" sz="1800" kern="100" dirty="0">
              <a:effectLst/>
              <a:latin typeface="+mn-lt"/>
              <a:ea typeface="Aptos" panose="020B0004020202020204" pitchFamily="34" charset="0"/>
              <a:cs typeface="Times New Roman" panose="02020603050405020304" pitchFamily="18" charset="0"/>
            </a:endParaRPr>
          </a:p>
          <a:p>
            <a:pPr>
              <a:lnSpc>
                <a:spcPct val="115000"/>
              </a:lnSpc>
              <a:spcAft>
                <a:spcPts val="800"/>
              </a:spcAft>
              <a:buSzPts val="1000"/>
              <a:tabLst>
                <a:tab pos="457200" algn="l"/>
              </a:tabLst>
            </a:pPr>
            <a:r>
              <a:rPr lang="en-IN" sz="1800" b="1" kern="0" dirty="0">
                <a:effectLst/>
                <a:latin typeface="+mn-lt"/>
                <a:ea typeface="Times New Roman" panose="02020603050405020304" pitchFamily="18" charset="0"/>
                <a:cs typeface="Times New Roman" panose="02020603050405020304" pitchFamily="18" charset="0"/>
              </a:rPr>
              <a:t>Alignment:</a:t>
            </a:r>
            <a:r>
              <a:rPr lang="en-IN" sz="1800" kern="0" dirty="0">
                <a:effectLst/>
                <a:latin typeface="+mn-lt"/>
                <a:ea typeface="Times New Roman" panose="02020603050405020304" pitchFamily="18" charset="0"/>
                <a:cs typeface="Times New Roman" panose="02020603050405020304" pitchFamily="18" charset="0"/>
              </a:rPr>
              <a:t> Choosing the right project aligns with your career goals and enhances learning.</a:t>
            </a:r>
            <a:endParaRPr lang="en-IN" sz="1800" kern="100" dirty="0">
              <a:effectLst/>
              <a:latin typeface="+mn-lt"/>
              <a:ea typeface="Aptos" panose="020B0004020202020204" pitchFamily="34" charset="0"/>
              <a:cs typeface="Times New Roman" panose="02020603050405020304" pitchFamily="18" charset="0"/>
            </a:endParaRPr>
          </a:p>
          <a:p>
            <a:pPr>
              <a:lnSpc>
                <a:spcPct val="115000"/>
              </a:lnSpc>
              <a:spcAft>
                <a:spcPts val="800"/>
              </a:spcAft>
              <a:buSzPts val="1000"/>
              <a:tabLst>
                <a:tab pos="457200" algn="l"/>
              </a:tabLst>
            </a:pPr>
            <a:r>
              <a:rPr lang="en-IN" sz="1800" b="1" kern="0" dirty="0">
                <a:effectLst/>
                <a:latin typeface="+mn-lt"/>
                <a:ea typeface="Times New Roman" panose="02020603050405020304" pitchFamily="18" charset="0"/>
                <a:cs typeface="Times New Roman" panose="02020603050405020304" pitchFamily="18" charset="0"/>
              </a:rPr>
              <a:t>Impact:</a:t>
            </a:r>
            <a:r>
              <a:rPr lang="en-IN" sz="1800" kern="0" dirty="0">
                <a:effectLst/>
                <a:latin typeface="+mn-lt"/>
                <a:ea typeface="Times New Roman" panose="02020603050405020304" pitchFamily="18" charset="0"/>
                <a:cs typeface="Times New Roman" panose="02020603050405020304" pitchFamily="18" charset="0"/>
              </a:rPr>
              <a:t> It allows you to apply knowledge effectively and make a meaningful contribution.</a:t>
            </a:r>
            <a:endParaRPr lang="en-IN" sz="1800" kern="100" dirty="0">
              <a:effectLst/>
              <a:latin typeface="+mn-lt"/>
              <a:ea typeface="Aptos" panose="020B0004020202020204" pitchFamily="34" charset="0"/>
              <a:cs typeface="Times New Roman" panose="02020603050405020304" pitchFamily="18" charset="0"/>
            </a:endParaRPr>
          </a:p>
          <a:p>
            <a:pPr marL="0" indent="0">
              <a:lnSpc>
                <a:spcPct val="115000"/>
              </a:lnSpc>
              <a:spcAft>
                <a:spcPts val="800"/>
              </a:spcAft>
              <a:buNone/>
            </a:pPr>
            <a:r>
              <a:rPr lang="en-IN" sz="1800" b="1" kern="0" dirty="0">
                <a:effectLst/>
                <a:latin typeface="+mn-lt"/>
                <a:ea typeface="Times New Roman" panose="02020603050405020304" pitchFamily="18" charset="0"/>
                <a:cs typeface="Times New Roman" panose="02020603050405020304" pitchFamily="18" charset="0"/>
              </a:rPr>
              <a:t>Overview of Session Content:</a:t>
            </a:r>
            <a:endParaRPr lang="en-IN" sz="1800" kern="100" dirty="0">
              <a:effectLst/>
              <a:latin typeface="+mn-lt"/>
              <a:ea typeface="Aptos" panose="020B0004020202020204" pitchFamily="34" charset="0"/>
              <a:cs typeface="Times New Roman" panose="02020603050405020304" pitchFamily="18" charset="0"/>
            </a:endParaRPr>
          </a:p>
          <a:p>
            <a:pPr>
              <a:lnSpc>
                <a:spcPct val="115000"/>
              </a:lnSpc>
              <a:spcAft>
                <a:spcPts val="800"/>
              </a:spcAft>
              <a:buSzPts val="1000"/>
              <a:tabLst>
                <a:tab pos="457200" algn="l"/>
              </a:tabLst>
            </a:pPr>
            <a:r>
              <a:rPr lang="en-IN" sz="1800" b="1" kern="0" dirty="0">
                <a:effectLst/>
                <a:latin typeface="+mn-lt"/>
                <a:ea typeface="Times New Roman" panose="02020603050405020304" pitchFamily="18" charset="0"/>
                <a:cs typeface="Times New Roman" panose="02020603050405020304" pitchFamily="18" charset="0"/>
              </a:rPr>
              <a:t>Project Selection:</a:t>
            </a:r>
            <a:r>
              <a:rPr lang="en-IN" sz="1800" kern="0" dirty="0">
                <a:effectLst/>
                <a:latin typeface="+mn-lt"/>
                <a:ea typeface="Times New Roman" panose="02020603050405020304" pitchFamily="18" charset="0"/>
                <a:cs typeface="Times New Roman" panose="02020603050405020304" pitchFamily="18" charset="0"/>
              </a:rPr>
              <a:t> Navigate the LMS to choose a project relevant to your course/domain.</a:t>
            </a:r>
            <a:endParaRPr lang="en-IN" sz="1800" kern="100" dirty="0">
              <a:effectLst/>
              <a:latin typeface="+mn-lt"/>
              <a:ea typeface="Aptos" panose="020B0004020202020204" pitchFamily="34" charset="0"/>
              <a:cs typeface="Times New Roman" panose="02020603050405020304" pitchFamily="18" charset="0"/>
            </a:endParaRPr>
          </a:p>
          <a:p>
            <a:pPr>
              <a:lnSpc>
                <a:spcPct val="115000"/>
              </a:lnSpc>
              <a:spcAft>
                <a:spcPts val="800"/>
              </a:spcAft>
              <a:buSzPts val="1000"/>
              <a:tabLst>
                <a:tab pos="457200" algn="l"/>
              </a:tabLst>
            </a:pPr>
            <a:r>
              <a:rPr lang="en-IN" sz="1800" b="1" kern="0" dirty="0">
                <a:effectLst/>
                <a:latin typeface="+mn-lt"/>
                <a:ea typeface="Times New Roman" panose="02020603050405020304" pitchFamily="18" charset="0"/>
                <a:cs typeface="Times New Roman" panose="02020603050405020304" pitchFamily="18" charset="0"/>
              </a:rPr>
              <a:t>Executing Your Project:</a:t>
            </a:r>
            <a:r>
              <a:rPr lang="en-IN" sz="1800" kern="0" dirty="0">
                <a:effectLst/>
                <a:latin typeface="+mn-lt"/>
                <a:ea typeface="Times New Roman" panose="02020603050405020304" pitchFamily="18" charset="0"/>
                <a:cs typeface="Times New Roman" panose="02020603050405020304" pitchFamily="18" charset="0"/>
              </a:rPr>
              <a:t> Steps from problem understanding to model evaluation.</a:t>
            </a:r>
            <a:endParaRPr lang="en-IN" sz="1800" kern="100" dirty="0">
              <a:effectLst/>
              <a:latin typeface="+mn-lt"/>
              <a:ea typeface="Aptos" panose="020B0004020202020204" pitchFamily="34" charset="0"/>
              <a:cs typeface="Times New Roman" panose="02020603050405020304" pitchFamily="18" charset="0"/>
            </a:endParaRPr>
          </a:p>
          <a:p>
            <a:pPr>
              <a:lnSpc>
                <a:spcPct val="115000"/>
              </a:lnSpc>
              <a:spcAft>
                <a:spcPts val="800"/>
              </a:spcAft>
              <a:buSzPts val="1000"/>
              <a:tabLst>
                <a:tab pos="457200" algn="l"/>
              </a:tabLst>
            </a:pPr>
            <a:r>
              <a:rPr lang="en-IN" sz="1800" b="1" kern="0" dirty="0">
                <a:effectLst/>
                <a:latin typeface="+mn-lt"/>
                <a:ea typeface="Times New Roman" panose="02020603050405020304" pitchFamily="18" charset="0"/>
                <a:cs typeface="Times New Roman" panose="02020603050405020304" pitchFamily="18" charset="0"/>
              </a:rPr>
              <a:t>Project Submission:</a:t>
            </a:r>
            <a:r>
              <a:rPr lang="en-IN" sz="1800" kern="0" dirty="0">
                <a:effectLst/>
                <a:latin typeface="+mn-lt"/>
                <a:ea typeface="Times New Roman" panose="02020603050405020304" pitchFamily="18" charset="0"/>
                <a:cs typeface="Times New Roman" panose="02020603050405020304" pitchFamily="18" charset="0"/>
              </a:rPr>
              <a:t> Requirements for Python code (</a:t>
            </a:r>
            <a:r>
              <a:rPr lang="en-IN" sz="1800" kern="0" dirty="0" err="1">
                <a:effectLst/>
                <a:latin typeface="+mn-lt"/>
                <a:ea typeface="Times New Roman" panose="02020603050405020304" pitchFamily="18" charset="0"/>
                <a:cs typeface="Times New Roman" panose="02020603050405020304" pitchFamily="18" charset="0"/>
              </a:rPr>
              <a:t>Jupyter</a:t>
            </a:r>
            <a:r>
              <a:rPr lang="en-IN" sz="1800" kern="0" dirty="0">
                <a:effectLst/>
                <a:latin typeface="+mn-lt"/>
                <a:ea typeface="Times New Roman" panose="02020603050405020304" pitchFamily="18" charset="0"/>
                <a:cs typeface="Times New Roman" panose="02020603050405020304" pitchFamily="18" charset="0"/>
              </a:rPr>
              <a:t> notebook), project report (PPT), and optional dashboard.</a:t>
            </a:r>
            <a:endParaRPr lang="en-IN" sz="1800" kern="100" dirty="0">
              <a:effectLst/>
              <a:latin typeface="+mn-lt"/>
              <a:ea typeface="Aptos" panose="020B0004020202020204" pitchFamily="34" charset="0"/>
              <a:cs typeface="Times New Roman" panose="02020603050405020304" pitchFamily="18" charset="0"/>
            </a:endParaRPr>
          </a:p>
          <a:p>
            <a:pPr marL="0" indent="0">
              <a:buNone/>
            </a:pPr>
            <a:endParaRPr lang="en-IN" dirty="0">
              <a:latin typeface="+mn-lt"/>
            </a:endParaRPr>
          </a:p>
        </p:txBody>
      </p:sp>
    </p:spTree>
    <p:extLst>
      <p:ext uri="{BB962C8B-B14F-4D97-AF65-F5344CB8AC3E}">
        <p14:creationId xmlns:p14="http://schemas.microsoft.com/office/powerpoint/2010/main" val="349296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6483-047E-9F13-6BAF-9B50CFC2CB8C}"/>
              </a:ext>
            </a:extLst>
          </p:cNvPr>
          <p:cNvSpPr>
            <a:spLocks noGrp="1"/>
          </p:cNvSpPr>
          <p:nvPr>
            <p:ph type="title"/>
          </p:nvPr>
        </p:nvSpPr>
        <p:spPr/>
        <p:txBody>
          <a:bodyPr/>
          <a:lstStyle/>
          <a:p>
            <a:r>
              <a:rPr lang="en-IN" dirty="0"/>
              <a:t>Selecting Your Project</a:t>
            </a:r>
          </a:p>
        </p:txBody>
      </p:sp>
      <p:sp>
        <p:nvSpPr>
          <p:cNvPr id="3" name="Content Placeholder 2">
            <a:extLst>
              <a:ext uri="{FF2B5EF4-FFF2-40B4-BE49-F238E27FC236}">
                <a16:creationId xmlns:a16="http://schemas.microsoft.com/office/drawing/2014/main" id="{51A3AAA1-FE25-F087-8FB2-A219599DFF48}"/>
              </a:ext>
            </a:extLst>
          </p:cNvPr>
          <p:cNvSpPr>
            <a:spLocks noGrp="1"/>
          </p:cNvSpPr>
          <p:nvPr>
            <p:ph idx="1"/>
          </p:nvPr>
        </p:nvSpPr>
        <p:spPr/>
        <p:txBody>
          <a:bodyPr>
            <a:normAutofit/>
          </a:bodyPr>
          <a:lstStyle/>
          <a:p>
            <a:pPr marL="0" indent="0">
              <a:buNone/>
            </a:pPr>
            <a:r>
              <a:rPr lang="en-US" sz="2000" dirty="0"/>
              <a:t>1. Login to the LMS</a:t>
            </a:r>
          </a:p>
          <a:p>
            <a:pPr marL="0" indent="0">
              <a:buNone/>
            </a:pPr>
            <a:r>
              <a:rPr lang="en-US" sz="2000" dirty="0"/>
              <a:t>2. Navigate to "</a:t>
            </a:r>
            <a:r>
              <a:rPr lang="en-US" sz="2000" b="1" i="1" dirty="0"/>
              <a:t>My Account</a:t>
            </a:r>
            <a:r>
              <a:rPr lang="en-US" sz="2000" dirty="0"/>
              <a:t>“</a:t>
            </a:r>
          </a:p>
          <a:p>
            <a:pPr marL="0" indent="0">
              <a:buNone/>
            </a:pPr>
            <a:r>
              <a:rPr lang="en-US" sz="2000" dirty="0"/>
              <a:t>3. Click on "</a:t>
            </a:r>
            <a:r>
              <a:rPr lang="en-US" sz="2000" b="1" i="1" dirty="0"/>
              <a:t>Go to Project</a:t>
            </a:r>
            <a:r>
              <a:rPr lang="en-US" sz="2000" dirty="0"/>
              <a:t>" option</a:t>
            </a:r>
          </a:p>
          <a:p>
            <a:pPr marL="0" indent="0">
              <a:buNone/>
            </a:pPr>
            <a:r>
              <a:rPr lang="en-US" sz="2000" dirty="0"/>
              <a:t>4. Select Course, and Select Project from </a:t>
            </a:r>
            <a:endParaRPr lang="en-IN" sz="2000" dirty="0"/>
          </a:p>
        </p:txBody>
      </p:sp>
      <p:grpSp>
        <p:nvGrpSpPr>
          <p:cNvPr id="6" name="Group 5">
            <a:extLst>
              <a:ext uri="{FF2B5EF4-FFF2-40B4-BE49-F238E27FC236}">
                <a16:creationId xmlns:a16="http://schemas.microsoft.com/office/drawing/2014/main" id="{447F7CED-ECB6-D8A1-B3B3-1963E588F23F}"/>
              </a:ext>
            </a:extLst>
          </p:cNvPr>
          <p:cNvGrpSpPr/>
          <p:nvPr/>
        </p:nvGrpSpPr>
        <p:grpSpPr>
          <a:xfrm>
            <a:off x="678882" y="3486305"/>
            <a:ext cx="8068719" cy="2529860"/>
            <a:chOff x="678882" y="3486305"/>
            <a:chExt cx="8068719" cy="2529860"/>
          </a:xfrm>
        </p:grpSpPr>
        <p:pic>
          <p:nvPicPr>
            <p:cNvPr id="8" name="Picture 7">
              <a:extLst>
                <a:ext uri="{FF2B5EF4-FFF2-40B4-BE49-F238E27FC236}">
                  <a16:creationId xmlns:a16="http://schemas.microsoft.com/office/drawing/2014/main" id="{665F6C48-AD42-438C-802F-0ACDAE15C4A0}"/>
                </a:ext>
              </a:extLst>
            </p:cNvPr>
            <p:cNvPicPr>
              <a:picLocks noChangeAspect="1"/>
            </p:cNvPicPr>
            <p:nvPr/>
          </p:nvPicPr>
          <p:blipFill>
            <a:blip r:embed="rId2"/>
            <a:stretch>
              <a:fillRect/>
            </a:stretch>
          </p:blipFill>
          <p:spPr>
            <a:xfrm>
              <a:off x="678882" y="3486305"/>
              <a:ext cx="8068719" cy="252986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9A09616-C928-FD43-D3EE-A2317ED1D4A6}"/>
                </a:ext>
              </a:extLst>
            </p:cNvPr>
            <p:cNvSpPr/>
            <p:nvPr/>
          </p:nvSpPr>
          <p:spPr>
            <a:xfrm>
              <a:off x="5600700" y="3563711"/>
              <a:ext cx="1008289" cy="3673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FF0000"/>
                  </a:solidFill>
                </a:ln>
                <a:noFill/>
              </a:endParaRPr>
            </a:p>
          </p:txBody>
        </p:sp>
        <p:sp>
          <p:nvSpPr>
            <p:cNvPr id="5" name="Rectangle 4">
              <a:extLst>
                <a:ext uri="{FF2B5EF4-FFF2-40B4-BE49-F238E27FC236}">
                  <a16:creationId xmlns:a16="http://schemas.microsoft.com/office/drawing/2014/main" id="{4FE6936A-F7CF-6062-F695-B15CD5D1A02A}"/>
                </a:ext>
              </a:extLst>
            </p:cNvPr>
            <p:cNvSpPr/>
            <p:nvPr/>
          </p:nvSpPr>
          <p:spPr>
            <a:xfrm>
              <a:off x="862693" y="5357132"/>
              <a:ext cx="1419225" cy="4844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noFill/>
              </a:endParaRPr>
            </a:p>
          </p:txBody>
        </p:sp>
      </p:grpSp>
    </p:spTree>
    <p:extLst>
      <p:ext uri="{BB962C8B-B14F-4D97-AF65-F5344CB8AC3E}">
        <p14:creationId xmlns:p14="http://schemas.microsoft.com/office/powerpoint/2010/main" val="3676723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6483-047E-9F13-6BAF-9B50CFC2CB8C}"/>
              </a:ext>
            </a:extLst>
          </p:cNvPr>
          <p:cNvSpPr>
            <a:spLocks noGrp="1"/>
          </p:cNvSpPr>
          <p:nvPr>
            <p:ph type="title"/>
          </p:nvPr>
        </p:nvSpPr>
        <p:spPr/>
        <p:txBody>
          <a:bodyPr/>
          <a:lstStyle/>
          <a:p>
            <a:r>
              <a:rPr lang="en-IN" dirty="0"/>
              <a:t>Choosing Your Project</a:t>
            </a:r>
          </a:p>
        </p:txBody>
      </p:sp>
      <p:pic>
        <p:nvPicPr>
          <p:cNvPr id="7" name="Picture 6" descr="A screenshot of a computer&#10;&#10;Description automatically generated">
            <a:extLst>
              <a:ext uri="{FF2B5EF4-FFF2-40B4-BE49-F238E27FC236}">
                <a16:creationId xmlns:a16="http://schemas.microsoft.com/office/drawing/2014/main" id="{0567AE30-9CB2-AF75-717C-E50E6C615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7296" y="1678996"/>
            <a:ext cx="7495160" cy="3815568"/>
          </a:xfrm>
          <a:prstGeom prst="rect">
            <a:avLst/>
          </a:prstGeom>
          <a:ln>
            <a:noFill/>
          </a:ln>
          <a:effectLst>
            <a:outerShdw blurRad="292100" dist="139700" dir="2700000" algn="tl" rotWithShape="0">
              <a:srgbClr val="333333">
                <a:alpha val="65000"/>
              </a:srgbClr>
            </a:outerShdw>
          </a:effectLst>
        </p:spPr>
      </p:pic>
      <p:sp>
        <p:nvSpPr>
          <p:cNvPr id="11" name="Content Placeholder 2">
            <a:extLst>
              <a:ext uri="{FF2B5EF4-FFF2-40B4-BE49-F238E27FC236}">
                <a16:creationId xmlns:a16="http://schemas.microsoft.com/office/drawing/2014/main" id="{5F7C276C-B85C-06D1-A3F5-AD2744AFAAC8}"/>
              </a:ext>
            </a:extLst>
          </p:cNvPr>
          <p:cNvSpPr>
            <a:spLocks noGrp="1"/>
          </p:cNvSpPr>
          <p:nvPr>
            <p:ph idx="1"/>
          </p:nvPr>
        </p:nvSpPr>
        <p:spPr>
          <a:xfrm>
            <a:off x="678884" y="1675075"/>
            <a:ext cx="3121591" cy="4398066"/>
          </a:xfrm>
        </p:spPr>
        <p:txBody>
          <a:bodyPr>
            <a:normAutofit lnSpcReduction="10000"/>
          </a:bodyPr>
          <a:lstStyle/>
          <a:p>
            <a:pPr marL="457200" indent="-457200">
              <a:buFont typeface="+mj-lt"/>
              <a:buAutoNum type="arabicPeriod"/>
            </a:pPr>
            <a:r>
              <a:rPr lang="en-US" sz="2000" dirty="0"/>
              <a:t>Select the relevant Course/Domain</a:t>
            </a:r>
          </a:p>
          <a:p>
            <a:pPr marL="457200" indent="-457200">
              <a:buFont typeface="+mj-lt"/>
              <a:buAutoNum type="arabicPeriod"/>
            </a:pPr>
            <a:endParaRPr lang="en-US" sz="2000" dirty="0"/>
          </a:p>
          <a:p>
            <a:pPr marL="457200" indent="-457200">
              <a:buFont typeface="+mj-lt"/>
              <a:buAutoNum type="arabicPeriod"/>
            </a:pPr>
            <a:r>
              <a:rPr lang="en-US" sz="2000" dirty="0"/>
              <a:t>Review available projects</a:t>
            </a:r>
          </a:p>
          <a:p>
            <a:pPr marL="457200" indent="-457200">
              <a:buFont typeface="+mj-lt"/>
              <a:buAutoNum type="arabicPeriod"/>
            </a:pPr>
            <a:endParaRPr lang="en-US" sz="2000" dirty="0"/>
          </a:p>
          <a:p>
            <a:pPr marL="457200" indent="-457200">
              <a:buFont typeface="+mj-lt"/>
              <a:buAutoNum type="arabicPeriod"/>
            </a:pPr>
            <a:r>
              <a:rPr lang="en-US" sz="2000" dirty="0"/>
              <a:t>Choose a project that aligns with your interests and goals</a:t>
            </a:r>
          </a:p>
          <a:p>
            <a:pPr marL="457200" indent="-457200">
              <a:buFont typeface="+mj-lt"/>
              <a:buAutoNum type="arabicPeriod"/>
            </a:pPr>
            <a:endParaRPr lang="en-US" sz="2000" dirty="0"/>
          </a:p>
          <a:p>
            <a:pPr marL="457200" indent="-457200">
              <a:buFont typeface="+mj-lt"/>
              <a:buAutoNum type="arabicPeriod"/>
            </a:pPr>
            <a:r>
              <a:rPr lang="en-US" sz="2000" dirty="0"/>
              <a:t>Deadline for the Project is 13 days from the Date of Project Selection.</a:t>
            </a:r>
            <a:endParaRPr lang="en-IN" sz="2000" dirty="0"/>
          </a:p>
        </p:txBody>
      </p:sp>
      <p:sp>
        <p:nvSpPr>
          <p:cNvPr id="3" name="Rectangle 2">
            <a:extLst>
              <a:ext uri="{FF2B5EF4-FFF2-40B4-BE49-F238E27FC236}">
                <a16:creationId xmlns:a16="http://schemas.microsoft.com/office/drawing/2014/main" id="{888AB925-A2A8-BB0A-7848-F389DAF80CBD}"/>
              </a:ext>
            </a:extLst>
          </p:cNvPr>
          <p:cNvSpPr/>
          <p:nvPr/>
        </p:nvSpPr>
        <p:spPr>
          <a:xfrm>
            <a:off x="4041322" y="2600325"/>
            <a:ext cx="2171699" cy="657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noFill/>
            </a:endParaRPr>
          </a:p>
        </p:txBody>
      </p:sp>
      <p:sp>
        <p:nvSpPr>
          <p:cNvPr id="4" name="Rectangle 3">
            <a:extLst>
              <a:ext uri="{FF2B5EF4-FFF2-40B4-BE49-F238E27FC236}">
                <a16:creationId xmlns:a16="http://schemas.microsoft.com/office/drawing/2014/main" id="{F34D9DE4-7105-4F7C-6C81-D29A697C19A2}"/>
              </a:ext>
            </a:extLst>
          </p:cNvPr>
          <p:cNvSpPr/>
          <p:nvPr/>
        </p:nvSpPr>
        <p:spPr>
          <a:xfrm>
            <a:off x="4041322" y="3352712"/>
            <a:ext cx="2171699" cy="5171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noFill/>
            </a:endParaRPr>
          </a:p>
        </p:txBody>
      </p:sp>
    </p:spTree>
    <p:extLst>
      <p:ext uri="{BB962C8B-B14F-4D97-AF65-F5344CB8AC3E}">
        <p14:creationId xmlns:p14="http://schemas.microsoft.com/office/powerpoint/2010/main" val="105328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A97D79-158A-6216-E06B-ACD47F8E271A}"/>
              </a:ext>
            </a:extLst>
          </p:cNvPr>
          <p:cNvSpPr>
            <a:spLocks noGrp="1"/>
          </p:cNvSpPr>
          <p:nvPr>
            <p:ph type="title" orient="vert"/>
          </p:nvPr>
        </p:nvSpPr>
        <p:spPr/>
        <p:txBody>
          <a:bodyPr>
            <a:normAutofit/>
          </a:bodyPr>
          <a:lstStyle/>
          <a:p>
            <a:r>
              <a:rPr lang="en-IN" sz="5400" dirty="0"/>
              <a:t>Project Components</a:t>
            </a:r>
          </a:p>
        </p:txBody>
      </p:sp>
    </p:spTree>
    <p:extLst>
      <p:ext uri="{BB962C8B-B14F-4D97-AF65-F5344CB8AC3E}">
        <p14:creationId xmlns:p14="http://schemas.microsoft.com/office/powerpoint/2010/main" val="2976140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IN" dirty="0"/>
              <a:t>Understanding the Problem Statement</a:t>
            </a:r>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p:txBody>
          <a:bodyPr>
            <a:normAutofit/>
          </a:bodyPr>
          <a:lstStyle/>
          <a:p>
            <a:r>
              <a:rPr lang="en-US" sz="2000" b="1" dirty="0"/>
              <a:t>Carefully Read the Problem Statement:</a:t>
            </a:r>
          </a:p>
          <a:p>
            <a:pPr lvl="1"/>
            <a:r>
              <a:rPr lang="en-US" sz="2000" dirty="0"/>
              <a:t>Read through the problem statement thoroughly to grasp its scope and details.</a:t>
            </a:r>
          </a:p>
          <a:p>
            <a:endParaRPr lang="en-US" sz="2000" dirty="0"/>
          </a:p>
          <a:p>
            <a:r>
              <a:rPr lang="en-US" sz="2000" b="1" dirty="0"/>
              <a:t>Identify the Key Objectives and Requirements:</a:t>
            </a:r>
          </a:p>
          <a:p>
            <a:pPr lvl="1"/>
            <a:r>
              <a:rPr lang="en-US" sz="2000" dirty="0"/>
              <a:t>Determine the primary goals and specific requirements outlined in the problem statement.</a:t>
            </a:r>
          </a:p>
          <a:p>
            <a:endParaRPr lang="en-US" sz="2000" dirty="0"/>
          </a:p>
          <a:p>
            <a:r>
              <a:rPr lang="en-US" sz="2000" b="1" dirty="0"/>
              <a:t>Ask Clarifying Questions if Needed:</a:t>
            </a:r>
          </a:p>
          <a:p>
            <a:pPr lvl="1"/>
            <a:r>
              <a:rPr lang="en-US" sz="2000" dirty="0"/>
              <a:t>If any aspects of the problem statement are unclear, ask questions to clarify ambiguities and ensure a thorough understanding.</a:t>
            </a:r>
          </a:p>
          <a:p>
            <a:endParaRPr lang="en-US" sz="2000" dirty="0"/>
          </a:p>
          <a:p>
            <a:endParaRPr lang="en-IN" sz="2000" dirty="0"/>
          </a:p>
        </p:txBody>
      </p:sp>
    </p:spTree>
    <p:extLst>
      <p:ext uri="{BB962C8B-B14F-4D97-AF65-F5344CB8AC3E}">
        <p14:creationId xmlns:p14="http://schemas.microsoft.com/office/powerpoint/2010/main" val="195380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IN" dirty="0"/>
              <a:t>Preprocessing the Provided Dataset</a:t>
            </a:r>
          </a:p>
        </p:txBody>
      </p:sp>
      <p:sp>
        <p:nvSpPr>
          <p:cNvPr id="6" name="Content Placeholder 1">
            <a:extLst>
              <a:ext uri="{FF2B5EF4-FFF2-40B4-BE49-F238E27FC236}">
                <a16:creationId xmlns:a16="http://schemas.microsoft.com/office/drawing/2014/main" id="{A7162BE6-F324-E6D7-AFEB-1FB88EA19D82}"/>
              </a:ext>
            </a:extLst>
          </p:cNvPr>
          <p:cNvSpPr txBox="1">
            <a:spLocks/>
          </p:cNvSpPr>
          <p:nvPr/>
        </p:nvSpPr>
        <p:spPr>
          <a:xfrm>
            <a:off x="745559" y="1619286"/>
            <a:ext cx="10834234" cy="4398066"/>
          </a:xfrm>
          <a:prstGeom prst="rect">
            <a:avLst/>
          </a:prstGeom>
        </p:spPr>
        <p:txBody>
          <a:bodyPr vert="horz" lIns="0" tIns="0" rIns="0" bIns="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IN" sz="1800" b="1" kern="0" dirty="0">
                <a:latin typeface="+mn-lt"/>
                <a:ea typeface="Times New Roman" panose="02020603050405020304" pitchFamily="18" charset="0"/>
                <a:cs typeface="Times New Roman" panose="02020603050405020304" pitchFamily="18" charset="0"/>
              </a:rPr>
              <a:t>1. Understand the Dataset:</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kern="0" dirty="0">
                <a:latin typeface="+mn-lt"/>
                <a:ea typeface="Times New Roman" panose="02020603050405020304" pitchFamily="18" charset="0"/>
                <a:cs typeface="Times New Roman" panose="02020603050405020304" pitchFamily="18" charset="0"/>
              </a:rPr>
              <a:t>Familiarize yourself with the structure, variables, and any accompanying documentation.</a:t>
            </a:r>
            <a:endParaRPr lang="en-IN" sz="1800" kern="100" dirty="0">
              <a:latin typeface="+mn-lt"/>
              <a:ea typeface="Aptos" panose="020B0004020202020204" pitchFamily="34" charset="0"/>
              <a:cs typeface="Times New Roman" panose="02020603050405020304" pitchFamily="18" charset="0"/>
            </a:endParaRPr>
          </a:p>
          <a:p>
            <a:pPr marL="0" indent="0">
              <a:lnSpc>
                <a:spcPct val="115000"/>
              </a:lnSpc>
              <a:spcAft>
                <a:spcPts val="800"/>
              </a:spcAft>
              <a:buFont typeface="Arial" panose="020B0604020202020204" pitchFamily="34" charset="0"/>
              <a:buNone/>
            </a:pPr>
            <a:r>
              <a:rPr lang="en-IN" sz="1800" b="1" kern="0" dirty="0">
                <a:latin typeface="+mn-lt"/>
                <a:ea typeface="Times New Roman" panose="02020603050405020304" pitchFamily="18" charset="0"/>
                <a:cs typeface="Times New Roman" panose="02020603050405020304" pitchFamily="18" charset="0"/>
              </a:rPr>
              <a:t>2. Data Cleaning:</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Handle Missing Values:</a:t>
            </a:r>
            <a:r>
              <a:rPr lang="en-IN" sz="1800" kern="0" dirty="0">
                <a:latin typeface="+mn-lt"/>
                <a:ea typeface="Times New Roman" panose="02020603050405020304" pitchFamily="18" charset="0"/>
                <a:cs typeface="Times New Roman" panose="02020603050405020304" pitchFamily="18" charset="0"/>
              </a:rPr>
              <a:t> Identify and address any missing data points appropriately (e.g., imputation, removal).</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Remove Outliers:</a:t>
            </a:r>
            <a:r>
              <a:rPr lang="en-IN" sz="1800" kern="0" dirty="0">
                <a:latin typeface="+mn-lt"/>
                <a:ea typeface="Times New Roman" panose="02020603050405020304" pitchFamily="18" charset="0"/>
                <a:cs typeface="Times New Roman" panose="02020603050405020304" pitchFamily="18" charset="0"/>
              </a:rPr>
              <a:t> Identify and remove outliers that could skew analysis or modelling results.</a:t>
            </a:r>
            <a:endParaRPr lang="en-IN" sz="1800" kern="100" dirty="0">
              <a:latin typeface="+mn-lt"/>
              <a:ea typeface="Aptos" panose="020B0004020202020204" pitchFamily="34" charset="0"/>
              <a:cs typeface="Times New Roman" panose="02020603050405020304" pitchFamily="18" charset="0"/>
            </a:endParaRPr>
          </a:p>
          <a:p>
            <a:pPr marL="0" indent="0">
              <a:lnSpc>
                <a:spcPct val="115000"/>
              </a:lnSpc>
              <a:spcAft>
                <a:spcPts val="800"/>
              </a:spcAft>
              <a:buFont typeface="Arial" panose="020B0604020202020204" pitchFamily="34" charset="0"/>
              <a:buNone/>
            </a:pPr>
            <a:r>
              <a:rPr lang="en-IN" sz="1800" b="1" kern="0" dirty="0">
                <a:latin typeface="+mn-lt"/>
                <a:ea typeface="Times New Roman" panose="02020603050405020304" pitchFamily="18" charset="0"/>
                <a:cs typeface="Times New Roman" panose="02020603050405020304" pitchFamily="18" charset="0"/>
              </a:rPr>
              <a:t>3. Data Transformation:</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Normalization:</a:t>
            </a:r>
            <a:r>
              <a:rPr lang="en-IN" sz="1800" kern="0" dirty="0">
                <a:latin typeface="+mn-lt"/>
                <a:ea typeface="Times New Roman" panose="02020603050405020304" pitchFamily="18" charset="0"/>
                <a:cs typeface="Times New Roman" panose="02020603050405020304" pitchFamily="18" charset="0"/>
              </a:rPr>
              <a:t> Scale numerical features to a standard range if needed.</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Encoding:</a:t>
            </a:r>
            <a:r>
              <a:rPr lang="en-IN" sz="1800" kern="0" dirty="0">
                <a:latin typeface="+mn-lt"/>
                <a:ea typeface="Times New Roman" panose="02020603050405020304" pitchFamily="18" charset="0"/>
                <a:cs typeface="Times New Roman" panose="02020603050405020304" pitchFamily="18" charset="0"/>
              </a:rPr>
              <a:t> Convert categorical variables into numerical representations suitable for </a:t>
            </a:r>
            <a:r>
              <a:rPr lang="en-IN" sz="1800" kern="0" dirty="0" err="1">
                <a:latin typeface="+mn-lt"/>
                <a:ea typeface="Times New Roman" panose="02020603050405020304" pitchFamily="18" charset="0"/>
                <a:cs typeface="Times New Roman" panose="02020603050405020304" pitchFamily="18" charset="0"/>
              </a:rPr>
              <a:t>modeling</a:t>
            </a:r>
            <a:r>
              <a:rPr lang="en-IN" sz="1800" kern="0" dirty="0">
                <a:latin typeface="+mn-lt"/>
                <a:ea typeface="Times New Roman" panose="02020603050405020304" pitchFamily="18" charset="0"/>
                <a:cs typeface="Times New Roman" panose="02020603050405020304" pitchFamily="18" charset="0"/>
              </a:rPr>
              <a:t>.</a:t>
            </a:r>
            <a:endParaRPr lang="en-IN" sz="1800" kern="100" dirty="0">
              <a:latin typeface="+mn-lt"/>
              <a:ea typeface="Aptos" panose="020B0004020202020204" pitchFamily="34" charset="0"/>
              <a:cs typeface="Times New Roman" panose="02020603050405020304" pitchFamily="18" charset="0"/>
            </a:endParaRPr>
          </a:p>
          <a:p>
            <a:pPr marL="0" indent="0">
              <a:lnSpc>
                <a:spcPct val="115000"/>
              </a:lnSpc>
              <a:spcAft>
                <a:spcPts val="800"/>
              </a:spcAft>
              <a:buFont typeface="Arial" panose="020B0604020202020204" pitchFamily="34" charset="0"/>
              <a:buNone/>
            </a:pPr>
            <a:r>
              <a:rPr lang="en-IN" sz="1800" b="1" kern="0" dirty="0">
                <a:latin typeface="+mn-lt"/>
                <a:ea typeface="Times New Roman" panose="02020603050405020304" pitchFamily="18" charset="0"/>
                <a:cs typeface="Times New Roman" panose="02020603050405020304" pitchFamily="18" charset="0"/>
              </a:rPr>
              <a:t>4. Feature Engineering:</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Create New Features:</a:t>
            </a:r>
            <a:r>
              <a:rPr lang="en-IN" sz="1800" kern="0" dirty="0">
                <a:latin typeface="+mn-lt"/>
                <a:ea typeface="Times New Roman" panose="02020603050405020304" pitchFamily="18" charset="0"/>
                <a:cs typeface="Times New Roman" panose="02020603050405020304" pitchFamily="18" charset="0"/>
              </a:rPr>
              <a:t> Derive new features from existing ones that might improve model performance.</a:t>
            </a:r>
            <a:endParaRPr lang="en-IN" sz="1800" kern="100" dirty="0">
              <a:latin typeface="+mn-lt"/>
              <a:ea typeface="Aptos" panose="020B0004020202020204" pitchFamily="34" charset="0"/>
              <a:cs typeface="Times New Roman" panose="02020603050405020304" pitchFamily="18" charset="0"/>
            </a:endParaRPr>
          </a:p>
          <a:p>
            <a:pPr lvl="1">
              <a:lnSpc>
                <a:spcPct val="115000"/>
              </a:lnSpc>
              <a:spcAft>
                <a:spcPts val="800"/>
              </a:spcAft>
            </a:pPr>
            <a:r>
              <a:rPr lang="en-IN" sz="1800" b="1" kern="0" dirty="0">
                <a:latin typeface="+mn-lt"/>
                <a:ea typeface="Times New Roman" panose="02020603050405020304" pitchFamily="18" charset="0"/>
                <a:cs typeface="Times New Roman" panose="02020603050405020304" pitchFamily="18" charset="0"/>
              </a:rPr>
              <a:t>Feature Selection:</a:t>
            </a:r>
            <a:r>
              <a:rPr lang="en-IN" sz="1800" kern="0" dirty="0">
                <a:latin typeface="+mn-lt"/>
                <a:ea typeface="Times New Roman" panose="02020603050405020304" pitchFamily="18" charset="0"/>
                <a:cs typeface="Times New Roman" panose="02020603050405020304" pitchFamily="18" charset="0"/>
              </a:rPr>
              <a:t> Select the most relevant features based on their importance for the problem at hand.</a:t>
            </a:r>
            <a:endParaRPr lang="en-IN" sz="1800" kern="100" dirty="0">
              <a:latin typeface="+mn-lt"/>
              <a:ea typeface="Aptos" panose="020B0004020202020204" pitchFamily="34" charset="0"/>
              <a:cs typeface="Times New Roman" panose="02020603050405020304" pitchFamily="18" charset="0"/>
            </a:endParaRPr>
          </a:p>
          <a:p>
            <a:endParaRPr lang="en-IN" sz="1800" dirty="0">
              <a:latin typeface="+mn-lt"/>
            </a:endParaRPr>
          </a:p>
          <a:p>
            <a:pPr marL="0" indent="0">
              <a:buFont typeface="Arial" panose="020B0604020202020204" pitchFamily="34" charset="0"/>
              <a:buNone/>
            </a:pPr>
            <a:endParaRPr lang="en-IN" sz="1800" dirty="0"/>
          </a:p>
        </p:txBody>
      </p:sp>
    </p:spTree>
    <p:extLst>
      <p:ext uri="{BB962C8B-B14F-4D97-AF65-F5344CB8AC3E}">
        <p14:creationId xmlns:p14="http://schemas.microsoft.com/office/powerpoint/2010/main" val="678171150"/>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7135</TotalTime>
  <Words>1077</Words>
  <Application>Microsoft Office PowerPoint</Application>
  <PresentationFormat>Widescreen</PresentationFormat>
  <Paragraphs>130</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Calibri</vt:lpstr>
      <vt:lpstr>Courier New</vt:lpstr>
      <vt:lpstr>BIA Template</vt:lpstr>
      <vt:lpstr>PowerPoint Presentation</vt:lpstr>
      <vt:lpstr>Agenda</vt:lpstr>
      <vt:lpstr>Introduction</vt:lpstr>
      <vt:lpstr>Introduction</vt:lpstr>
      <vt:lpstr>Selecting Your Project</vt:lpstr>
      <vt:lpstr>Choosing Your Project</vt:lpstr>
      <vt:lpstr>Project Components</vt:lpstr>
      <vt:lpstr>Understanding the Problem Statement</vt:lpstr>
      <vt:lpstr>Preprocessing the Provided Dataset</vt:lpstr>
      <vt:lpstr>Exploratory Data Analysis (EDA) and Model Selection</vt:lpstr>
      <vt:lpstr>Cont…</vt:lpstr>
      <vt:lpstr>Cont…</vt:lpstr>
      <vt:lpstr>Model Training, Validation, and Evaluation</vt:lpstr>
      <vt:lpstr>Cont…</vt:lpstr>
      <vt:lpstr>Model Deployment Using Streamlit</vt:lpstr>
      <vt:lpstr>Project Submission</vt:lpstr>
      <vt:lpstr>Project Deliverables</vt:lpstr>
      <vt:lpstr>Project Submission</vt:lpstr>
      <vt:lpstr>Project Example – Case Study</vt:lpstr>
      <vt:lpstr>Project Example</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Suraj Chopade</cp:lastModifiedBy>
  <cp:revision>2261</cp:revision>
  <dcterms:created xsi:type="dcterms:W3CDTF">2020-12-23T13:36:00Z</dcterms:created>
  <dcterms:modified xsi:type="dcterms:W3CDTF">2024-07-04T08:52:55Z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